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47"/>
  </p:notesMasterIdLst>
  <p:sldIdLst>
    <p:sldId id="256" r:id="rId2"/>
    <p:sldId id="257" r:id="rId3"/>
    <p:sldId id="274" r:id="rId4"/>
    <p:sldId id="338" r:id="rId5"/>
    <p:sldId id="337" r:id="rId6"/>
    <p:sldId id="258" r:id="rId7"/>
    <p:sldId id="331" r:id="rId8"/>
    <p:sldId id="340" r:id="rId9"/>
    <p:sldId id="332" r:id="rId10"/>
    <p:sldId id="341" r:id="rId11"/>
    <p:sldId id="271" r:id="rId12"/>
    <p:sldId id="342" r:id="rId13"/>
    <p:sldId id="272" r:id="rId14"/>
    <p:sldId id="343" r:id="rId15"/>
    <p:sldId id="275" r:id="rId16"/>
    <p:sldId id="261" r:id="rId17"/>
    <p:sldId id="277" r:id="rId18"/>
    <p:sldId id="282" r:id="rId19"/>
    <p:sldId id="286" r:id="rId20"/>
    <p:sldId id="287" r:id="rId21"/>
    <p:sldId id="290" r:id="rId22"/>
    <p:sldId id="295" r:id="rId23"/>
    <p:sldId id="296" r:id="rId24"/>
    <p:sldId id="297" r:id="rId25"/>
    <p:sldId id="299" r:id="rId26"/>
    <p:sldId id="324" r:id="rId27"/>
    <p:sldId id="333" r:id="rId28"/>
    <p:sldId id="329" r:id="rId29"/>
    <p:sldId id="347" r:id="rId30"/>
    <p:sldId id="303" r:id="rId31"/>
    <p:sldId id="334" r:id="rId32"/>
    <p:sldId id="336" r:id="rId33"/>
    <p:sldId id="335" r:id="rId34"/>
    <p:sldId id="308" r:id="rId35"/>
    <p:sldId id="348" r:id="rId36"/>
    <p:sldId id="314" r:id="rId37"/>
    <p:sldId id="349" r:id="rId38"/>
    <p:sldId id="350" r:id="rId39"/>
    <p:sldId id="310" r:id="rId40"/>
    <p:sldId id="344" r:id="rId41"/>
    <p:sldId id="306" r:id="rId42"/>
    <p:sldId id="345" r:id="rId43"/>
    <p:sldId id="346" r:id="rId44"/>
    <p:sldId id="351" r:id="rId45"/>
    <p:sldId id="32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212ED-AC9A-46CF-B746-422EE7CA679B}" type="datetimeFigureOut">
              <a:rPr lang="en-US" smtClean="0"/>
              <a:pPr/>
              <a:t>5/27/2021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2E1263-AD48-4486-A5CC-B5555F9A292D}" type="slidenum">
              <a:rPr lang="en-US" smtClean="0"/>
              <a:pPr/>
              <a:t>‹#›</a:t>
            </a:fld>
            <a:endParaRPr lang="en-US"/>
          </a:p>
        </p:txBody>
      </p:sp>
    </p:spTree>
    <p:extLst>
      <p:ext uri="{BB962C8B-B14F-4D97-AF65-F5344CB8AC3E}">
        <p14:creationId xmlns:p14="http://schemas.microsoft.com/office/powerpoint/2010/main" val="1825462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0BAA57-5ACA-4A71-9064-59C0A1895212}" type="datetime1">
              <a:rPr lang="en-US" smtClean="0"/>
              <a:pPr/>
              <a:t>5/27/2021</a:t>
            </a:fld>
            <a:endParaRPr lang="en-US"/>
          </a:p>
        </p:txBody>
      </p:sp>
      <p:sp>
        <p:nvSpPr>
          <p:cNvPr id="5" name="Footer Placeholder 4"/>
          <p:cNvSpPr>
            <a:spLocks noGrp="1"/>
          </p:cNvSpPr>
          <p:nvPr>
            <p:ph type="ftr" sz="quarter" idx="11"/>
          </p:nvPr>
        </p:nvSpPr>
        <p:spPr/>
        <p:txBody>
          <a:bodyPr/>
          <a:lstStyle/>
          <a:p>
            <a:r>
              <a:rPr lang="en-US"/>
              <a:t>SCL &amp; VASCULITIS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892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D95A4E-FF3E-4CA3-B05F-B826596E231C}" type="datetime1">
              <a:rPr lang="en-US" smtClean="0"/>
              <a:pPr/>
              <a:t>5/27/2021</a:t>
            </a:fld>
            <a:endParaRPr lang="en-US"/>
          </a:p>
        </p:txBody>
      </p:sp>
      <p:sp>
        <p:nvSpPr>
          <p:cNvPr id="6" name="Footer Placeholder 5"/>
          <p:cNvSpPr>
            <a:spLocks noGrp="1"/>
          </p:cNvSpPr>
          <p:nvPr>
            <p:ph type="ftr" sz="quarter" idx="11"/>
          </p:nvPr>
        </p:nvSpPr>
        <p:spPr/>
        <p:txBody>
          <a:bodyPr/>
          <a:lstStyle/>
          <a:p>
            <a:r>
              <a:rPr lang="en-US"/>
              <a:t>SCL &amp; VASCULITIS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052273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D95A4E-FF3E-4CA3-B05F-B826596E231C}" type="datetime1">
              <a:rPr lang="en-US" smtClean="0"/>
              <a:pPr/>
              <a:t>5/27/2021</a:t>
            </a:fld>
            <a:endParaRPr lang="en-US"/>
          </a:p>
        </p:txBody>
      </p:sp>
      <p:sp>
        <p:nvSpPr>
          <p:cNvPr id="6" name="Footer Placeholder 5"/>
          <p:cNvSpPr>
            <a:spLocks noGrp="1"/>
          </p:cNvSpPr>
          <p:nvPr>
            <p:ph type="ftr" sz="quarter" idx="11"/>
          </p:nvPr>
        </p:nvSpPr>
        <p:spPr/>
        <p:txBody>
          <a:bodyPr/>
          <a:lstStyle/>
          <a:p>
            <a:r>
              <a:rPr lang="en-US"/>
              <a:t>SCL &amp; VASCULITIS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829454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D95A4E-FF3E-4CA3-B05F-B826596E231C}" type="datetime1">
              <a:rPr lang="en-US" smtClean="0"/>
              <a:pPr/>
              <a:t>5/27/2021</a:t>
            </a:fld>
            <a:endParaRPr lang="en-US"/>
          </a:p>
        </p:txBody>
      </p:sp>
      <p:sp>
        <p:nvSpPr>
          <p:cNvPr id="6" name="Footer Placeholder 5"/>
          <p:cNvSpPr>
            <a:spLocks noGrp="1"/>
          </p:cNvSpPr>
          <p:nvPr>
            <p:ph type="ftr" sz="quarter" idx="11"/>
          </p:nvPr>
        </p:nvSpPr>
        <p:spPr/>
        <p:txBody>
          <a:bodyPr/>
          <a:lstStyle/>
          <a:p>
            <a:r>
              <a:rPr lang="en-US"/>
              <a:t>SCL &amp; VASCULITIS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7805141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D95A4E-FF3E-4CA3-B05F-B826596E231C}" type="datetime1">
              <a:rPr lang="en-US" smtClean="0"/>
              <a:pPr/>
              <a:t>5/27/2021</a:t>
            </a:fld>
            <a:endParaRPr lang="en-US"/>
          </a:p>
        </p:txBody>
      </p:sp>
      <p:sp>
        <p:nvSpPr>
          <p:cNvPr id="6" name="Footer Placeholder 5"/>
          <p:cNvSpPr>
            <a:spLocks noGrp="1"/>
          </p:cNvSpPr>
          <p:nvPr>
            <p:ph type="ftr" sz="quarter" idx="11"/>
          </p:nvPr>
        </p:nvSpPr>
        <p:spPr/>
        <p:txBody>
          <a:bodyPr/>
          <a:lstStyle/>
          <a:p>
            <a:r>
              <a:rPr lang="en-US"/>
              <a:t>SCL &amp; VASCULITIS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700920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0D95A4E-FF3E-4CA3-B05F-B826596E231C}" type="datetime1">
              <a:rPr lang="en-US" smtClean="0"/>
              <a:pPr/>
              <a:t>5/27/2021</a:t>
            </a:fld>
            <a:endParaRPr lang="en-US"/>
          </a:p>
        </p:txBody>
      </p:sp>
      <p:sp>
        <p:nvSpPr>
          <p:cNvPr id="4" name="Footer Placeholder 3"/>
          <p:cNvSpPr>
            <a:spLocks noGrp="1"/>
          </p:cNvSpPr>
          <p:nvPr>
            <p:ph type="ftr" sz="quarter" idx="11"/>
          </p:nvPr>
        </p:nvSpPr>
        <p:spPr/>
        <p:txBody>
          <a:bodyPr/>
          <a:lstStyle/>
          <a:p>
            <a:r>
              <a:rPr lang="en-US"/>
              <a:t>SCL &amp; VASCULITIS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78370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0D95A4E-FF3E-4CA3-B05F-B826596E231C}" type="datetime1">
              <a:rPr lang="en-US" smtClean="0"/>
              <a:pPr/>
              <a:t>5/27/2021</a:t>
            </a:fld>
            <a:endParaRPr lang="en-US"/>
          </a:p>
        </p:txBody>
      </p:sp>
      <p:sp>
        <p:nvSpPr>
          <p:cNvPr id="4" name="Footer Placeholder 3"/>
          <p:cNvSpPr>
            <a:spLocks noGrp="1"/>
          </p:cNvSpPr>
          <p:nvPr>
            <p:ph type="ftr" sz="quarter" idx="11"/>
          </p:nvPr>
        </p:nvSpPr>
        <p:spPr/>
        <p:txBody>
          <a:bodyPr/>
          <a:lstStyle/>
          <a:p>
            <a:r>
              <a:rPr lang="en-US"/>
              <a:t>SCL &amp; VASCULITIS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648029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95A4E-FF3E-4CA3-B05F-B826596E231C}" type="datetime1">
              <a:rPr lang="en-US" smtClean="0"/>
              <a:pPr/>
              <a:t>5/27/2021</a:t>
            </a:fld>
            <a:endParaRPr lang="en-US"/>
          </a:p>
        </p:txBody>
      </p:sp>
      <p:sp>
        <p:nvSpPr>
          <p:cNvPr id="5" name="Footer Placeholder 4"/>
          <p:cNvSpPr>
            <a:spLocks noGrp="1"/>
          </p:cNvSpPr>
          <p:nvPr>
            <p:ph type="ftr" sz="quarter" idx="11"/>
          </p:nvPr>
        </p:nvSpPr>
        <p:spPr/>
        <p:txBody>
          <a:bodyPr/>
          <a:lstStyle/>
          <a:p>
            <a:r>
              <a:rPr lang="en-US"/>
              <a:t>SCL &amp; VASCULITIS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159736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95A4E-FF3E-4CA3-B05F-B826596E231C}" type="datetime1">
              <a:rPr lang="en-US" smtClean="0"/>
              <a:pPr/>
              <a:t>5/27/2021</a:t>
            </a:fld>
            <a:endParaRPr lang="en-US"/>
          </a:p>
        </p:txBody>
      </p:sp>
      <p:sp>
        <p:nvSpPr>
          <p:cNvPr id="5" name="Footer Placeholder 4"/>
          <p:cNvSpPr>
            <a:spLocks noGrp="1"/>
          </p:cNvSpPr>
          <p:nvPr>
            <p:ph type="ftr" sz="quarter" idx="11"/>
          </p:nvPr>
        </p:nvSpPr>
        <p:spPr/>
        <p:txBody>
          <a:bodyPr/>
          <a:lstStyle/>
          <a:p>
            <a:r>
              <a:rPr lang="en-US"/>
              <a:t>SCL &amp; VASCULITIS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1447040"/>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1117EFE-697A-4C36-A676-3FA65257D049}" type="datetime1">
              <a:rPr lang="en-US" smtClean="0"/>
              <a:pPr/>
              <a:t>5/27/2021</a:t>
            </a:fld>
            <a:endParaRPr lang="en-US"/>
          </a:p>
        </p:txBody>
      </p:sp>
      <p:sp>
        <p:nvSpPr>
          <p:cNvPr id="5" name="Footer Placeholder 4"/>
          <p:cNvSpPr>
            <a:spLocks noGrp="1"/>
          </p:cNvSpPr>
          <p:nvPr>
            <p:ph type="ftr" sz="quarter" idx="11"/>
          </p:nvPr>
        </p:nvSpPr>
        <p:spPr/>
        <p:txBody>
          <a:bodyPr/>
          <a:lstStyle/>
          <a:p>
            <a:r>
              <a:rPr lang="en-US"/>
              <a:t>SCL &amp; VASCULITIS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31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95A4E-FF3E-4CA3-B05F-B826596E231C}" type="datetime1">
              <a:rPr lang="en-US" smtClean="0"/>
              <a:pPr/>
              <a:t>5/27/2021</a:t>
            </a:fld>
            <a:endParaRPr lang="en-US"/>
          </a:p>
        </p:txBody>
      </p:sp>
      <p:sp>
        <p:nvSpPr>
          <p:cNvPr id="5" name="Footer Placeholder 4"/>
          <p:cNvSpPr>
            <a:spLocks noGrp="1"/>
          </p:cNvSpPr>
          <p:nvPr>
            <p:ph type="ftr" sz="quarter" idx="11"/>
          </p:nvPr>
        </p:nvSpPr>
        <p:spPr/>
        <p:txBody>
          <a:bodyPr/>
          <a:lstStyle/>
          <a:p>
            <a:r>
              <a:rPr lang="en-US"/>
              <a:t>SCL &amp; VASCULITIS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567869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02D66C-1DDD-4502-BAE1-8F3907FA4CEC}" type="datetime1">
              <a:rPr lang="en-US" smtClean="0"/>
              <a:pPr/>
              <a:t>5/27/2021</a:t>
            </a:fld>
            <a:endParaRPr lang="en-US"/>
          </a:p>
        </p:txBody>
      </p:sp>
      <p:sp>
        <p:nvSpPr>
          <p:cNvPr id="5" name="Footer Placeholder 4"/>
          <p:cNvSpPr>
            <a:spLocks noGrp="1"/>
          </p:cNvSpPr>
          <p:nvPr>
            <p:ph type="ftr" sz="quarter" idx="11"/>
          </p:nvPr>
        </p:nvSpPr>
        <p:spPr/>
        <p:txBody>
          <a:bodyPr/>
          <a:lstStyle/>
          <a:p>
            <a:r>
              <a:rPr lang="en-US"/>
              <a:t>SCL &amp; VASCULITIS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505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D95A4E-FF3E-4CA3-B05F-B826596E231C}" type="datetime1">
              <a:rPr lang="en-US" smtClean="0"/>
              <a:pPr/>
              <a:t>5/27/2021</a:t>
            </a:fld>
            <a:endParaRPr lang="en-US"/>
          </a:p>
        </p:txBody>
      </p:sp>
      <p:sp>
        <p:nvSpPr>
          <p:cNvPr id="6" name="Footer Placeholder 5"/>
          <p:cNvSpPr>
            <a:spLocks noGrp="1"/>
          </p:cNvSpPr>
          <p:nvPr>
            <p:ph type="ftr" sz="quarter" idx="11"/>
          </p:nvPr>
        </p:nvSpPr>
        <p:spPr/>
        <p:txBody>
          <a:bodyPr/>
          <a:lstStyle/>
          <a:p>
            <a:r>
              <a:rPr lang="en-US"/>
              <a:t>SCL &amp; VASCULITIS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6947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D95A4E-FF3E-4CA3-B05F-B826596E231C}" type="datetime1">
              <a:rPr lang="en-US" smtClean="0"/>
              <a:pPr/>
              <a:t>5/27/2021</a:t>
            </a:fld>
            <a:endParaRPr lang="en-US"/>
          </a:p>
        </p:txBody>
      </p:sp>
      <p:sp>
        <p:nvSpPr>
          <p:cNvPr id="8" name="Footer Placeholder 7"/>
          <p:cNvSpPr>
            <a:spLocks noGrp="1"/>
          </p:cNvSpPr>
          <p:nvPr>
            <p:ph type="ftr" sz="quarter" idx="11"/>
          </p:nvPr>
        </p:nvSpPr>
        <p:spPr/>
        <p:txBody>
          <a:bodyPr/>
          <a:lstStyle/>
          <a:p>
            <a:r>
              <a:rPr lang="en-US"/>
              <a:t>SCL &amp; VASCULITIS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256703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968B68-55DF-49AC-917B-B712FEC05D19}" type="datetime1">
              <a:rPr lang="en-US" smtClean="0"/>
              <a:pPr/>
              <a:t>5/27/2021</a:t>
            </a:fld>
            <a:endParaRPr lang="en-US"/>
          </a:p>
        </p:txBody>
      </p:sp>
      <p:sp>
        <p:nvSpPr>
          <p:cNvPr id="4" name="Footer Placeholder 3"/>
          <p:cNvSpPr>
            <a:spLocks noGrp="1"/>
          </p:cNvSpPr>
          <p:nvPr>
            <p:ph type="ftr" sz="quarter" idx="11"/>
          </p:nvPr>
        </p:nvSpPr>
        <p:spPr/>
        <p:txBody>
          <a:bodyPr/>
          <a:lstStyle/>
          <a:p>
            <a:r>
              <a:rPr lang="en-US"/>
              <a:t>SCL &amp; VASCULITIS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943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B0A41B-5F64-4A0B-BD31-02F3E7D02132}" type="datetime1">
              <a:rPr lang="en-US" smtClean="0"/>
              <a:pPr/>
              <a:t>5/27/2021</a:t>
            </a:fld>
            <a:endParaRPr lang="en-US"/>
          </a:p>
        </p:txBody>
      </p:sp>
      <p:sp>
        <p:nvSpPr>
          <p:cNvPr id="3" name="Footer Placeholder 2"/>
          <p:cNvSpPr>
            <a:spLocks noGrp="1"/>
          </p:cNvSpPr>
          <p:nvPr>
            <p:ph type="ftr" sz="quarter" idx="11"/>
          </p:nvPr>
        </p:nvSpPr>
        <p:spPr/>
        <p:txBody>
          <a:bodyPr/>
          <a:lstStyle/>
          <a:p>
            <a:r>
              <a:rPr lang="en-US"/>
              <a:t>SCL &amp; VASCULITIS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951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D95A4E-FF3E-4CA3-B05F-B826596E231C}" type="datetime1">
              <a:rPr lang="en-US" smtClean="0"/>
              <a:pPr/>
              <a:t>5/27/2021</a:t>
            </a:fld>
            <a:endParaRPr lang="en-US"/>
          </a:p>
        </p:txBody>
      </p:sp>
      <p:sp>
        <p:nvSpPr>
          <p:cNvPr id="6" name="Footer Placeholder 5"/>
          <p:cNvSpPr>
            <a:spLocks noGrp="1"/>
          </p:cNvSpPr>
          <p:nvPr>
            <p:ph type="ftr" sz="quarter" idx="11"/>
          </p:nvPr>
        </p:nvSpPr>
        <p:spPr/>
        <p:txBody>
          <a:bodyPr/>
          <a:lstStyle/>
          <a:p>
            <a:r>
              <a:rPr lang="en-US"/>
              <a:t>SCL &amp; VASCULITIS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602849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36B873-5608-4015-BB5A-2381B297C170}" type="datetime1">
              <a:rPr lang="en-US" smtClean="0"/>
              <a:pPr/>
              <a:t>5/27/2021</a:t>
            </a:fld>
            <a:endParaRPr lang="en-US"/>
          </a:p>
        </p:txBody>
      </p:sp>
      <p:sp>
        <p:nvSpPr>
          <p:cNvPr id="6" name="Footer Placeholder 5"/>
          <p:cNvSpPr>
            <a:spLocks noGrp="1"/>
          </p:cNvSpPr>
          <p:nvPr>
            <p:ph type="ftr" sz="quarter" idx="11"/>
          </p:nvPr>
        </p:nvSpPr>
        <p:spPr/>
        <p:txBody>
          <a:bodyPr/>
          <a:lstStyle/>
          <a:p>
            <a:r>
              <a:rPr lang="en-US"/>
              <a:t>SCL &amp; VASCULITIS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528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60D95A4E-FF3E-4CA3-B05F-B826596E231C}" type="datetime1">
              <a:rPr lang="en-US" smtClean="0"/>
              <a:pPr/>
              <a:t>5/27/2021</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en-US"/>
              <a:t>SCL &amp; VASCULITIS</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4501924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9753600" cy="1524000"/>
          </a:xfrm>
        </p:spPr>
        <p:txBody>
          <a:bodyPr>
            <a:normAutofit/>
          </a:bodyPr>
          <a:lstStyle/>
          <a:p>
            <a:pPr algn="ct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Osteoporosis Treatment</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14400" y="6172200"/>
            <a:ext cx="4654296" cy="485336"/>
          </a:xfrm>
        </p:spPr>
        <p:txBody>
          <a:bodyPr>
            <a:normAutofit/>
          </a:bodyPr>
          <a:lstStyle/>
          <a:p>
            <a:pPr algn="ctr"/>
            <a:r>
              <a:rPr lang="en-US" dirty="0">
                <a:latin typeface="Times New Roman" panose="02020603050405020304" pitchFamily="18" charset="0"/>
                <a:cs typeface="Times New Roman" panose="02020603050405020304" pitchFamily="18" charset="0"/>
              </a:rPr>
              <a:t>May 2021</a:t>
            </a:r>
          </a:p>
        </p:txBody>
      </p:sp>
      <p:sp>
        <p:nvSpPr>
          <p:cNvPr id="4" name="TextBox 3"/>
          <p:cNvSpPr txBox="1"/>
          <p:nvPr/>
        </p:nvSpPr>
        <p:spPr>
          <a:xfrm>
            <a:off x="3962400" y="152400"/>
            <a:ext cx="41910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In The Name of God</a:t>
            </a:r>
          </a:p>
        </p:txBody>
      </p:sp>
      <p:sp>
        <p:nvSpPr>
          <p:cNvPr id="5" name="TextBox 4">
            <a:extLst>
              <a:ext uri="{FF2B5EF4-FFF2-40B4-BE49-F238E27FC236}">
                <a16:creationId xmlns:a16="http://schemas.microsoft.com/office/drawing/2014/main" id="{2EEC3F08-B65D-41FB-A7A7-7707B57A16FC}"/>
              </a:ext>
            </a:extLst>
          </p:cNvPr>
          <p:cNvSpPr txBox="1"/>
          <p:nvPr/>
        </p:nvSpPr>
        <p:spPr>
          <a:xfrm>
            <a:off x="6094" y="4805614"/>
            <a:ext cx="5785106"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Dr.Rojin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Farzaneh</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Assistant Professor of Rheumatology</a:t>
            </a:r>
          </a:p>
        </p:txBody>
      </p:sp>
    </p:spTree>
    <p:extLst>
      <p:ext uri="{BB962C8B-B14F-4D97-AF65-F5344CB8AC3E}">
        <p14:creationId xmlns:p14="http://schemas.microsoft.com/office/powerpoint/2010/main" val="2016875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pPr>
              <a:lnSpc>
                <a:spcPct val="200000"/>
              </a:lnSpc>
            </a:pPr>
            <a:r>
              <a:rPr lang="en-US" sz="4400" b="1" dirty="0">
                <a:solidFill>
                  <a:srgbClr val="FF0000"/>
                </a:solidFill>
                <a:latin typeface="Times New Roman" panose="02020603050405020304" pitchFamily="18" charset="0"/>
                <a:cs typeface="Times New Roman" panose="02020603050405020304" pitchFamily="18" charset="0"/>
              </a:rPr>
              <a:t>Calcium</a:t>
            </a:r>
          </a:p>
        </p:txBody>
      </p:sp>
      <p:sp>
        <p:nvSpPr>
          <p:cNvPr id="3" name="Content Placeholder 2"/>
          <p:cNvSpPr>
            <a:spLocks noGrp="1"/>
          </p:cNvSpPr>
          <p:nvPr>
            <p:ph idx="1"/>
          </p:nvPr>
        </p:nvSpPr>
        <p:spPr>
          <a:xfrm>
            <a:off x="457200" y="990600"/>
            <a:ext cx="8229600" cy="5334000"/>
          </a:xfrm>
        </p:spPr>
        <p:txBody>
          <a:bodyPr>
            <a:noAutofit/>
          </a:bodyPr>
          <a:lstStyle/>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Calcium carbonate contains 40% elemental calcium and should be taken with meals. Calcium citrate, which contains 24% elemental calcium, has better bioavailability and is more readily absorbed with achlorhydria</a:t>
            </a:r>
          </a:p>
          <a:p>
            <a:pPr marL="0" indent="0">
              <a:buNone/>
            </a:pPr>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Studies of calcium carbonate vs. calcium citrate absorbability :depending upon the methodology used to assess calcium absorbability and whether the calcium salts were taken fasting or with a test meal</a:t>
            </a:r>
          </a:p>
          <a:p>
            <a:endParaRPr lang="en-US"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10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973344"/>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pPr>
              <a:lnSpc>
                <a:spcPct val="200000"/>
              </a:lnSpc>
            </a:pPr>
            <a:r>
              <a:rPr lang="en-US" sz="4400" b="1" dirty="0">
                <a:solidFill>
                  <a:srgbClr val="FF0000"/>
                </a:solidFill>
                <a:latin typeface="Times New Roman" panose="02020603050405020304" pitchFamily="18" charset="0"/>
                <a:cs typeface="Times New Roman" panose="02020603050405020304" pitchFamily="18" charset="0"/>
              </a:rPr>
              <a:t>Calcium</a:t>
            </a:r>
          </a:p>
        </p:txBody>
      </p:sp>
      <p:sp>
        <p:nvSpPr>
          <p:cNvPr id="3" name="Content Placeholder 2"/>
          <p:cNvSpPr>
            <a:spLocks noGrp="1"/>
          </p:cNvSpPr>
          <p:nvPr>
            <p:ph idx="1"/>
          </p:nvPr>
        </p:nvSpPr>
        <p:spPr>
          <a:xfrm>
            <a:off x="457200" y="990600"/>
            <a:ext cx="8229600" cy="5334000"/>
          </a:xfrm>
        </p:spPr>
        <p:txBody>
          <a:bodyPr>
            <a:noAutofit/>
          </a:bodyPr>
          <a:lstStyle/>
          <a:p>
            <a:pPr marL="0" indent="0">
              <a:buNone/>
            </a:pPr>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Taking calcium supplements for osteoporosis increases</a:t>
            </a:r>
          </a:p>
          <a:p>
            <a:pPr marL="0" indent="0">
              <a:buNone/>
            </a:pPr>
            <a:r>
              <a:rPr lang="en-US" i="1" dirty="0">
                <a:latin typeface="Times New Roman" panose="02020603050405020304" pitchFamily="18" charset="0"/>
                <a:cs typeface="Times New Roman" panose="02020603050405020304" pitchFamily="18" charset="0"/>
              </a:rPr>
              <a:t>    the risk of cardiovascular disease</a:t>
            </a:r>
            <a:r>
              <a:rPr lang="en-US" dirty="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11</a:t>
            </a:fld>
            <a:endParaRPr lang="en-US">
              <a:latin typeface="Times New Roman" panose="02020603050405020304" pitchFamily="18" charset="0"/>
              <a:cs typeface="Times New Roman" panose="02020603050405020304" pitchFamily="18" charset="0"/>
            </a:endParaRPr>
          </a:p>
        </p:txBody>
      </p:sp>
      <p:sp>
        <p:nvSpPr>
          <p:cNvPr id="6" name="Action Button: Help 5">
            <a:hlinkClick r:id="" action="ppaction://noaction" highlightClick="1"/>
          </p:cNvPr>
          <p:cNvSpPr/>
          <p:nvPr/>
        </p:nvSpPr>
        <p:spPr>
          <a:xfrm>
            <a:off x="5486400" y="3200400"/>
            <a:ext cx="1600200" cy="2362200"/>
          </a:xfrm>
          <a:prstGeom prst="actionButtonHelp">
            <a:avLst/>
          </a:prstGeom>
          <a:no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9504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685800"/>
          </a:xfrm>
        </p:spPr>
        <p:txBody>
          <a:bodyPr>
            <a:noAutofit/>
          </a:bodyPr>
          <a:lstStyle/>
          <a:p>
            <a:pPr>
              <a:lnSpc>
                <a:spcPct val="200000"/>
              </a:lnSpc>
            </a:pPr>
            <a:r>
              <a:rPr lang="en-US" sz="4400" b="1" dirty="0">
                <a:solidFill>
                  <a:srgbClr val="FF0000"/>
                </a:solidFill>
                <a:latin typeface="Times New Roman" panose="02020603050405020304" pitchFamily="18" charset="0"/>
                <a:cs typeface="Times New Roman" panose="02020603050405020304" pitchFamily="18" charset="0"/>
              </a:rPr>
              <a:t>Calcium</a:t>
            </a:r>
          </a:p>
        </p:txBody>
      </p:sp>
      <p:sp>
        <p:nvSpPr>
          <p:cNvPr id="3" name="Content Placeholder 2"/>
          <p:cNvSpPr>
            <a:spLocks noGrp="1"/>
          </p:cNvSpPr>
          <p:nvPr>
            <p:ph idx="1"/>
          </p:nvPr>
        </p:nvSpPr>
        <p:spPr>
          <a:xfrm>
            <a:off x="457200" y="381000"/>
            <a:ext cx="8229600" cy="5334000"/>
          </a:xfrm>
        </p:spPr>
        <p:txBody>
          <a:bodyPr>
            <a:noAutofit/>
          </a:bodyPr>
          <a:lstStyle/>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a Swedish prospective longitudinal cohort, calcium intake (both dietary and supplemental) of more than 1,500 mg/day was associated with a hazard ratio of 1.40 (95% CI, 1.17 to 1.67) for all-cause mortality</a:t>
            </a:r>
          </a:p>
          <a:p>
            <a:r>
              <a:rPr lang="en-US" dirty="0">
                <a:latin typeface="Times New Roman" panose="02020603050405020304" pitchFamily="18" charset="0"/>
                <a:cs typeface="Times New Roman" panose="02020603050405020304" pitchFamily="18" charset="0"/>
              </a:rPr>
              <a:t> In contrast, low dietary calcium intake (&lt;700 mg/day compared with 1,400 mg/day) has been associated with increased cardiovascular risks</a:t>
            </a:r>
          </a:p>
          <a:p>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SCL &amp; VASCULITIS</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12</a:t>
            </a:fld>
            <a:endParaRPr lang="en-US">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DFBEEFD-1FFB-4346-B5F8-8EDE07EE5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507" y="3592925"/>
            <a:ext cx="2960093" cy="3112675"/>
          </a:xfrm>
          <a:prstGeom prst="rect">
            <a:avLst/>
          </a:prstGeom>
        </p:spPr>
      </p:pic>
      <p:pic>
        <p:nvPicPr>
          <p:cNvPr id="9" name="Picture 8">
            <a:extLst>
              <a:ext uri="{FF2B5EF4-FFF2-40B4-BE49-F238E27FC236}">
                <a16:creationId xmlns:a16="http://schemas.microsoft.com/office/drawing/2014/main" id="{B961F369-770E-42E4-A5FA-773F75E4A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6" y="3592925"/>
            <a:ext cx="3626223" cy="3108193"/>
          </a:xfrm>
          <a:prstGeom prst="rect">
            <a:avLst/>
          </a:prstGeom>
        </p:spPr>
      </p:pic>
    </p:spTree>
    <p:extLst>
      <p:ext uri="{BB962C8B-B14F-4D97-AF65-F5344CB8AC3E}">
        <p14:creationId xmlns:p14="http://schemas.microsoft.com/office/powerpoint/2010/main" val="17607848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Calcium</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04800" y="1066800"/>
            <a:ext cx="8610600" cy="6858000"/>
          </a:xfrm>
        </p:spPr>
        <p:txBody>
          <a:bodyPr>
            <a:normAutofit/>
          </a:bodyPr>
          <a:lstStyle/>
          <a:p>
            <a:pPr marL="0" indent="0" algn="l">
              <a:lnSpc>
                <a:spcPct val="120000"/>
              </a:lnSpc>
              <a:buNone/>
            </a:pPr>
            <a:endParaRPr lang="en-US" sz="3500" b="0" i="1" u="none" strike="noStrike" baseline="0" dirty="0">
              <a:latin typeface="Times New Roman" panose="02020603050405020304" pitchFamily="18" charset="0"/>
              <a:cs typeface="Times New Roman" panose="02020603050405020304" pitchFamily="18" charset="0"/>
            </a:endParaRPr>
          </a:p>
          <a:p>
            <a:pPr algn="l">
              <a:lnSpc>
                <a:spcPct val="120000"/>
              </a:lnSpc>
            </a:pPr>
            <a:r>
              <a:rPr lang="en-US" sz="3500" b="0" i="1" u="none" strike="noStrike" baseline="0" dirty="0">
                <a:latin typeface="Times New Roman" panose="02020603050405020304" pitchFamily="18" charset="0"/>
                <a:cs typeface="Times New Roman" panose="02020603050405020304" pitchFamily="18" charset="0"/>
              </a:rPr>
              <a:t>Taking calcium supplements leads to calcium-containing renal stones?!</a:t>
            </a:r>
            <a:endParaRPr lang="en-US" sz="35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13</a:t>
            </a:fld>
            <a:endParaRPr lang="en-US">
              <a:latin typeface="Times New Roman" panose="02020603050405020304" pitchFamily="18" charset="0"/>
              <a:cs typeface="Times New Roman" panose="02020603050405020304" pitchFamily="18" charset="0"/>
            </a:endParaRPr>
          </a:p>
        </p:txBody>
      </p:sp>
      <p:sp>
        <p:nvSpPr>
          <p:cNvPr id="7" name="Action Button: Help 6">
            <a:hlinkClick r:id="" action="ppaction://hlinkshowjump?jump=firstslide" highlightClick="1"/>
          </p:cNvPr>
          <p:cNvSpPr/>
          <p:nvPr/>
        </p:nvSpPr>
        <p:spPr>
          <a:xfrm>
            <a:off x="5029200" y="3505200"/>
            <a:ext cx="1676400" cy="2286000"/>
          </a:xfrm>
          <a:prstGeom prst="actionButtonHelp">
            <a:avLst/>
          </a:prstGeom>
          <a:noFill/>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6123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Calcium</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04800" y="152400"/>
            <a:ext cx="8610600" cy="6858000"/>
          </a:xfrm>
        </p:spPr>
        <p:txBody>
          <a:bodyPr>
            <a:normAutofit/>
          </a:bodyPr>
          <a:lstStyle/>
          <a:p>
            <a:pPr marL="0" indent="0">
              <a:lnSpc>
                <a:spcPct val="150000"/>
              </a:lnSpc>
              <a:buNone/>
            </a:pPr>
            <a:endParaRPr lang="en-US" sz="2400" dirty="0">
              <a:latin typeface="Times New Roman" panose="02020603050405020304" pitchFamily="18" charset="0"/>
              <a:cs typeface="Times New Roman" panose="02020603050405020304" pitchFamily="18" charset="0"/>
            </a:endParaRPr>
          </a:p>
          <a:p>
            <a:pPr algn="l">
              <a:lnSpc>
                <a:spcPct val="120000"/>
              </a:lnSpc>
            </a:pPr>
            <a:r>
              <a:rPr lang="en-US" sz="2400" b="0" i="0" u="none" strike="noStrike" baseline="0" dirty="0">
                <a:latin typeface="Times New Roman" panose="02020603050405020304" pitchFamily="18" charset="0"/>
                <a:cs typeface="Times New Roman" panose="02020603050405020304" pitchFamily="18" charset="0"/>
              </a:rPr>
              <a:t>In the absence of kidney stones or an underlying disorder of calcium metabolism, these calcium intakes are safe</a:t>
            </a:r>
          </a:p>
          <a:p>
            <a:pPr algn="l">
              <a:lnSpc>
                <a:spcPct val="120000"/>
              </a:lnSpc>
            </a:pPr>
            <a:r>
              <a:rPr lang="en-US" sz="2400" b="0" i="0" u="none" strike="noStrike" baseline="0" dirty="0">
                <a:latin typeface="Times New Roman" panose="02020603050405020304" pitchFamily="18" charset="0"/>
                <a:cs typeface="Times New Roman" panose="02020603050405020304" pitchFamily="18" charset="0"/>
              </a:rPr>
              <a:t>The precise recommendations for the prevention of kidney stones depend upon patient’s characteristics as well as the composition of the kidney stone (Taylor and </a:t>
            </a:r>
            <a:r>
              <a:rPr lang="en-US" sz="2400" b="0" i="0" u="none" strike="noStrike" baseline="0" dirty="0" err="1">
                <a:latin typeface="Times New Roman" panose="02020603050405020304" pitchFamily="18" charset="0"/>
                <a:cs typeface="Times New Roman" panose="02020603050405020304" pitchFamily="18" charset="0"/>
              </a:rPr>
              <a:t>Curhan</a:t>
            </a:r>
            <a:r>
              <a:rPr lang="en-US" sz="2400"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2006). Therefore, the dictum that all patients who have had renal stones should not consume dietary or supplemental calcium is usually incorrect</a:t>
            </a:r>
            <a:endParaRPr lang="en-US"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14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11791"/>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152400"/>
            <a:ext cx="7773338" cy="1596177"/>
          </a:xfrm>
        </p:spPr>
        <p:txBody>
          <a:bodyPr/>
          <a:lstStyle/>
          <a:p>
            <a:r>
              <a:rPr lang="en-US" dirty="0">
                <a:solidFill>
                  <a:srgbClr val="FF0000"/>
                </a:solidFill>
                <a:latin typeface="Times New Roman" panose="02020603050405020304" pitchFamily="18" charset="0"/>
                <a:cs typeface="Times New Roman" panose="02020603050405020304" pitchFamily="18" charset="0"/>
              </a:rPr>
              <a:t>VITAMIN D</a:t>
            </a:r>
          </a:p>
        </p:txBody>
      </p:sp>
      <p:sp>
        <p:nvSpPr>
          <p:cNvPr id="6" name="Content Placeholder 5"/>
          <p:cNvSpPr>
            <a:spLocks noGrp="1"/>
          </p:cNvSpPr>
          <p:nvPr>
            <p:ph idx="1"/>
          </p:nvPr>
        </p:nvSpPr>
        <p:spPr>
          <a:xfrm>
            <a:off x="457200" y="1935480"/>
            <a:ext cx="8229600" cy="5608320"/>
          </a:xfrm>
        </p:spPr>
        <p:txBody>
          <a:bodyPr>
            <a:normAutofit/>
          </a:bodyPr>
          <a:lstStyle/>
          <a:p>
            <a:r>
              <a:rPr lang="en-US" dirty="0">
                <a:latin typeface="Times New Roman" panose="02020603050405020304" pitchFamily="18" charset="0"/>
                <a:cs typeface="Times New Roman" panose="02020603050405020304" pitchFamily="18" charset="0"/>
              </a:rPr>
              <a:t>Assessment of vitamin D status by measuring serum 25OHD levels is required before initiating pharmacologic therapy.</a:t>
            </a:r>
          </a:p>
          <a:p>
            <a:r>
              <a:rPr lang="en-US" dirty="0">
                <a:latin typeface="Times New Roman" panose="02020603050405020304" pitchFamily="18" charset="0"/>
                <a:cs typeface="Times New Roman" panose="02020603050405020304" pitchFamily="18" charset="0"/>
              </a:rPr>
              <a:t> Serum 25OHD levels should be rechecked after about 12 to 16 weeks of replacement therapy since hypocalcemia may occur in patients with low vitamin D levels</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15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736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2000" r="-1000" b="-130000"/>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SCL &amp; VASCULITIS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pic>
        <p:nvPicPr>
          <p:cNvPr id="5" name="Picture 4">
            <a:extLst>
              <a:ext uri="{FF2B5EF4-FFF2-40B4-BE49-F238E27FC236}">
                <a16:creationId xmlns:a16="http://schemas.microsoft.com/office/drawing/2014/main" id="{55D0E063-E432-4FAE-96DC-F09BFDC5F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 y="0"/>
            <a:ext cx="9149973" cy="6858000"/>
          </a:xfrm>
          <a:prstGeom prst="rect">
            <a:avLst/>
          </a:prstGeom>
        </p:spPr>
      </p:pic>
    </p:spTree>
    <p:extLst>
      <p:ext uri="{BB962C8B-B14F-4D97-AF65-F5344CB8AC3E}">
        <p14:creationId xmlns:p14="http://schemas.microsoft.com/office/powerpoint/2010/main" val="405722751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685800"/>
          </a:xfrm>
        </p:spPr>
        <p:txBody>
          <a:bodyPr>
            <a:noAutofit/>
          </a:bodyPr>
          <a:lstStyle/>
          <a:p>
            <a:r>
              <a:rPr lang="en-US" sz="4000" b="1" i="0" u="none" strike="noStrike" baseline="0" dirty="0">
                <a:solidFill>
                  <a:srgbClr val="FF0000"/>
                </a:solidFill>
                <a:latin typeface="Times New Roman" panose="02020603050405020304" pitchFamily="18" charset="0"/>
                <a:cs typeface="Times New Roman" panose="02020603050405020304" pitchFamily="18" charset="0"/>
              </a:rPr>
              <a:t>VITAMIN D</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04800" y="838200"/>
            <a:ext cx="8610600" cy="5334000"/>
          </a:xfrm>
        </p:spPr>
        <p:txBody>
          <a:bodyPr>
            <a:normAutofit/>
          </a:bodyPr>
          <a:lstStyle/>
          <a:p>
            <a:pPr marL="0" indent="0">
              <a:lnSpc>
                <a:spcPct val="200000"/>
              </a:lnSpc>
              <a:buNone/>
            </a:pPr>
            <a:endParaRPr lang="en-US" sz="2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Excessive exposure to sunlight does not cause vitamin D intoxication because excess vitamin D3 and </a:t>
            </a:r>
            <a:r>
              <a:rPr lang="en-US" dirty="0" err="1">
                <a:latin typeface="Times New Roman" panose="02020603050405020304" pitchFamily="18" charset="0"/>
                <a:cs typeface="Times New Roman" panose="02020603050405020304" pitchFamily="18" charset="0"/>
              </a:rPr>
              <a:t>previtamin</a:t>
            </a:r>
            <a:r>
              <a:rPr lang="en-US" dirty="0">
                <a:latin typeface="Times New Roman" panose="02020603050405020304" pitchFamily="18" charset="0"/>
                <a:cs typeface="Times New Roman" panose="02020603050405020304" pitchFamily="18" charset="0"/>
              </a:rPr>
              <a:t> D3 are also destroyed by sunlight</a:t>
            </a:r>
          </a:p>
          <a:p>
            <a:r>
              <a:rPr lang="en-US" dirty="0">
                <a:latin typeface="Times New Roman" panose="02020603050405020304" pitchFamily="18" charset="0"/>
                <a:cs typeface="Times New Roman" panose="02020603050405020304" pitchFamily="18" charset="0"/>
              </a:rPr>
              <a:t>At some latitudes, in the winter months, the sunlight is not </a:t>
            </a:r>
            <a:r>
              <a:rPr lang="en-US" dirty="0" err="1">
                <a:latin typeface="Times New Roman" panose="02020603050405020304" pitchFamily="18" charset="0"/>
                <a:cs typeface="Times New Roman" panose="02020603050405020304" pitchFamily="18" charset="0"/>
              </a:rPr>
              <a:t>suffi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cient</a:t>
            </a:r>
            <a:r>
              <a:rPr lang="en-US" dirty="0">
                <a:latin typeface="Times New Roman" panose="02020603050405020304" pitchFamily="18" charset="0"/>
                <a:cs typeface="Times New Roman" panose="02020603050405020304" pitchFamily="18" charset="0"/>
              </a:rPr>
              <a:t> to produce vitamin D. Exposure to 5–10 min of sunlight on the legs between 10 </a:t>
            </a:r>
            <a:r>
              <a:rPr lang="en-US" dirty="0" err="1">
                <a:latin typeface="Times New Roman" panose="02020603050405020304" pitchFamily="18" charset="0"/>
                <a:cs typeface="Times New Roman" panose="02020603050405020304" pitchFamily="18" charset="0"/>
              </a:rPr>
              <a:t>a.m</a:t>
            </a:r>
            <a:r>
              <a:rPr lang="en-US" dirty="0">
                <a:latin typeface="Times New Roman" panose="02020603050405020304" pitchFamily="18" charset="0"/>
                <a:cs typeface="Times New Roman" panose="02020603050405020304" pitchFamily="18" charset="0"/>
              </a:rPr>
              <a:t> and 3 </a:t>
            </a:r>
            <a:r>
              <a:rPr lang="en-US" dirty="0" err="1">
                <a:latin typeface="Times New Roman" panose="02020603050405020304" pitchFamily="18" charset="0"/>
                <a:cs typeface="Times New Roman" panose="02020603050405020304" pitchFamily="18" charset="0"/>
              </a:rPr>
              <a:t>p.m</a:t>
            </a:r>
            <a:r>
              <a:rPr lang="en-US" dirty="0">
                <a:latin typeface="Times New Roman" panose="02020603050405020304" pitchFamily="18" charset="0"/>
                <a:cs typeface="Times New Roman" panose="02020603050405020304" pitchFamily="18" charset="0"/>
              </a:rPr>
              <a:t> in the spring, summer, and fall has been shown to be adequate to prevent vitamin D insufficiency</a:t>
            </a:r>
            <a:endParaRPr lang="en-US" sz="2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17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969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ircle(in)">
                                      <p:cBhvr>
                                        <p:cTn id="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lang="en-US" sz="4000" dirty="0">
                <a:solidFill>
                  <a:srgbClr val="FF0000"/>
                </a:solidFill>
                <a:latin typeface="Times New Roman" panose="02020603050405020304" pitchFamily="18" charset="0"/>
                <a:cs typeface="Times New Roman" panose="02020603050405020304" pitchFamily="18" charset="0"/>
              </a:rPr>
              <a:t>PHARMACOLOGIC INTERVENTIONS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52400"/>
            <a:ext cx="8610600" cy="5334000"/>
          </a:xfrm>
        </p:spPr>
        <p:txBody>
          <a:bodyPr>
            <a:normAutofit lnSpcReduction="10000"/>
          </a:bodyPr>
          <a:lstStyle/>
          <a:p>
            <a:pPr>
              <a:lnSpc>
                <a:spcPct val="200000"/>
              </a:lnSpc>
              <a:buNone/>
            </a:pPr>
            <a:endParaRPr lang="en-US" sz="32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HORMONE REPLACEMENT THERAPY</a:t>
            </a:r>
          </a:p>
          <a:p>
            <a:r>
              <a:rPr lang="en-US" sz="3000" dirty="0">
                <a:latin typeface="Times New Roman" panose="02020603050405020304" pitchFamily="18" charset="0"/>
                <a:cs typeface="Times New Roman" panose="02020603050405020304" pitchFamily="18" charset="0"/>
              </a:rPr>
              <a:t>Selective Estrogen Receptor Modulators</a:t>
            </a:r>
            <a:endParaRPr lang="fa-IR"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CALCITONIN</a:t>
            </a:r>
          </a:p>
          <a:p>
            <a:r>
              <a:rPr lang="en-US" sz="3000" dirty="0">
                <a:latin typeface="Times New Roman" panose="02020603050405020304" pitchFamily="18" charset="0"/>
                <a:cs typeface="Times New Roman" panose="02020603050405020304" pitchFamily="18" charset="0"/>
              </a:rPr>
              <a:t>BISPHOSPHONATES</a:t>
            </a:r>
          </a:p>
          <a:p>
            <a:r>
              <a:rPr lang="en-US" sz="3000" dirty="0">
                <a:latin typeface="Times New Roman" panose="02020603050405020304" pitchFamily="18" charset="0"/>
                <a:cs typeface="Times New Roman" panose="02020603050405020304" pitchFamily="18" charset="0"/>
              </a:rPr>
              <a:t>DENOSUMAB</a:t>
            </a:r>
          </a:p>
          <a:p>
            <a:r>
              <a:rPr lang="en-US" sz="3000" dirty="0">
                <a:latin typeface="Times New Roman" panose="02020603050405020304" pitchFamily="18" charset="0"/>
                <a:cs typeface="Times New Roman" panose="02020603050405020304" pitchFamily="18" charset="0"/>
              </a:rPr>
              <a:t>PARATHYROID HORMONE</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cs typeface="+mj-cs"/>
              </a:rPr>
              <a:pPr/>
              <a:t>18</a:t>
            </a:fld>
            <a:endParaRPr lang="en-US">
              <a:cs typeface="+mj-cs"/>
            </a:endParaRPr>
          </a:p>
        </p:txBody>
      </p:sp>
    </p:spTree>
    <p:extLst>
      <p:ext uri="{BB962C8B-B14F-4D97-AF65-F5344CB8AC3E}">
        <p14:creationId xmlns:p14="http://schemas.microsoft.com/office/powerpoint/2010/main" val="1090464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lang="en-US" sz="4000" dirty="0">
                <a:solidFill>
                  <a:srgbClr val="FF0000"/>
                </a:solidFill>
                <a:latin typeface="Times New Roman" panose="02020603050405020304" pitchFamily="18" charset="0"/>
                <a:cs typeface="Times New Roman" panose="02020603050405020304" pitchFamily="18" charset="0"/>
              </a:rPr>
              <a:t>HRT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04800" y="762000"/>
            <a:ext cx="8686800" cy="5105400"/>
          </a:xfrm>
        </p:spPr>
        <p:txBody>
          <a:bodyPr>
            <a:normAutofit fontScale="85000" lnSpcReduction="20000"/>
          </a:bodyPr>
          <a:lstStyle/>
          <a:p>
            <a:r>
              <a:rPr lang="en-US" sz="3200" dirty="0">
                <a:latin typeface="Times New Roman" panose="02020603050405020304" pitchFamily="18" charset="0"/>
                <a:cs typeface="Times New Roman" panose="02020603050405020304" pitchFamily="18" charset="0"/>
              </a:rPr>
              <a:t>general recommendation </a:t>
            </a:r>
            <a:r>
              <a:rPr lang="fa-IR"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HRT should</a:t>
            </a:r>
            <a:r>
              <a:rPr lang="fa-IR"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be used only for vasomotor symptoms that occur at the time of</a:t>
            </a:r>
            <a:r>
              <a:rPr lang="fa-IR"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menopause. When these symptoms abate, it is recommended that</a:t>
            </a:r>
            <a:r>
              <a:rPr lang="fa-IR"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estrogen replacement (consisting of combined estrogen and progestin</a:t>
            </a:r>
            <a:r>
              <a:rPr lang="fa-IR"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for women with an intact uterus) be stopped because the</a:t>
            </a:r>
            <a:r>
              <a:rPr lang="fa-IR"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perceived cardiovascular benefits have not been substantiated and</a:t>
            </a:r>
            <a:r>
              <a:rPr lang="fa-IR"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cardiovascular disease and breast cancer risk make the benefit-to-risk ratio unacceptable for most women</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504389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rmAutofit fontScale="90000"/>
          </a:bodyPr>
          <a:lstStyle/>
          <a:p>
            <a:r>
              <a:rPr lang="en-US" sz="4800" b="1" dirty="0">
                <a:solidFill>
                  <a:srgbClr val="FF0000"/>
                </a:solidFill>
                <a:latin typeface="Times New Roman" panose="02020603050405020304" pitchFamily="18" charset="0"/>
                <a:cs typeface="Times New Roman" panose="02020603050405020304" pitchFamily="18" charset="0"/>
              </a:rPr>
              <a:t>Osteoporosis treatment</a:t>
            </a:r>
          </a:p>
        </p:txBody>
      </p:sp>
      <p:sp>
        <p:nvSpPr>
          <p:cNvPr id="3" name="Content Placeholder 2"/>
          <p:cNvSpPr>
            <a:spLocks noGrp="1"/>
          </p:cNvSpPr>
          <p:nvPr>
            <p:ph idx="1"/>
          </p:nvPr>
        </p:nvSpPr>
        <p:spPr>
          <a:xfrm>
            <a:off x="304800" y="1219200"/>
            <a:ext cx="8686800" cy="5181600"/>
          </a:xfrm>
        </p:spPr>
        <p:txBody>
          <a:bodyPr>
            <a:normAutofit/>
          </a:bodyPr>
          <a:lstStyle/>
          <a:p>
            <a:pPr>
              <a:lnSpc>
                <a:spcPct val="150000"/>
              </a:lnSpc>
            </a:pPr>
            <a:r>
              <a:rPr lang="en-US" sz="3600" dirty="0">
                <a:latin typeface="Times New Roman" panose="02020603050405020304" pitchFamily="18" charset="0"/>
                <a:cs typeface="Times New Roman" panose="02020603050405020304" pitchFamily="18" charset="0"/>
              </a:rPr>
              <a:t>NONPHARMACOLOGIC THERAPY</a:t>
            </a:r>
          </a:p>
          <a:p>
            <a:pPr>
              <a:lnSpc>
                <a:spcPct val="150000"/>
              </a:lnSpc>
            </a:pPr>
            <a:endParaRPr lang="en-US" sz="3600" dirty="0">
              <a:latin typeface="Times New Roman" panose="02020603050405020304" pitchFamily="18" charset="0"/>
              <a:cs typeface="Times New Roman" panose="02020603050405020304" pitchFamily="18" charset="0"/>
            </a:endParaRPr>
          </a:p>
          <a:p>
            <a:pPr>
              <a:lnSpc>
                <a:spcPct val="150000"/>
              </a:lnSpc>
            </a:pPr>
            <a:r>
              <a:rPr lang="en-US" sz="3600" dirty="0">
                <a:latin typeface="Times New Roman" panose="02020603050405020304" pitchFamily="18" charset="0"/>
                <a:cs typeface="Times New Roman" panose="02020603050405020304" pitchFamily="18" charset="0"/>
              </a:rPr>
              <a:t>PHARMACOLOGIC THERAPY</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52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lang="en-US" sz="4000" dirty="0">
                <a:solidFill>
                  <a:srgbClr val="FF0000"/>
                </a:solidFill>
                <a:latin typeface="Times New Roman" panose="02020603050405020304" pitchFamily="18" charset="0"/>
                <a:cs typeface="Times New Roman" panose="02020603050405020304" pitchFamily="18" charset="0"/>
              </a:rPr>
              <a:t>Testosterone</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914400"/>
            <a:ext cx="8610600" cy="5410200"/>
          </a:xfrm>
        </p:spPr>
        <p:txBody>
          <a:bodyPr>
            <a:noAutofit/>
          </a:bodyPr>
          <a:lstStyle/>
          <a:p>
            <a:r>
              <a:rPr lang="en-US" sz="2400" dirty="0">
                <a:latin typeface="Times New Roman" panose="02020603050405020304" pitchFamily="18" charset="0"/>
                <a:cs typeface="Times New Roman" panose="02020603050405020304" pitchFamily="18" charset="0"/>
              </a:rPr>
              <a:t>Men with osteoporosis, hypogonadism, and symptoms of low</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libido may benefit as testosterone cypionate or</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enanthate</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(50 to 400 mg intramuscularly every 2 to 4 weeks) or as a transdermal</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testosterone replacement patch that is applied to the scrotal</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area (</a:t>
            </a:r>
            <a:r>
              <a:rPr lang="en-US" sz="2400" dirty="0" err="1">
                <a:latin typeface="Times New Roman" panose="02020603050405020304" pitchFamily="18" charset="0"/>
                <a:cs typeface="Times New Roman" panose="02020603050405020304" pitchFamily="18" charset="0"/>
              </a:rPr>
              <a:t>Testoderm</a:t>
            </a:r>
            <a:r>
              <a:rPr lang="en-US" sz="2400" dirty="0">
                <a:latin typeface="Times New Roman" panose="02020603050405020304" pitchFamily="18" charset="0"/>
                <a:cs typeface="Times New Roman" panose="02020603050405020304" pitchFamily="18" charset="0"/>
              </a:rPr>
              <a:t>, 4 to 6 mg/day) or elsewhere (</a:t>
            </a:r>
            <a:r>
              <a:rPr lang="en-US" sz="2400" dirty="0" err="1">
                <a:latin typeface="Times New Roman" panose="02020603050405020304" pitchFamily="18" charset="0"/>
                <a:cs typeface="Times New Roman" panose="02020603050405020304" pitchFamily="18" charset="0"/>
              </a:rPr>
              <a:t>Androderm</a:t>
            </a:r>
            <a:r>
              <a:rPr lang="en-US" sz="2400" dirty="0">
                <a:latin typeface="Times New Roman" panose="02020603050405020304" pitchFamily="18" charset="0"/>
                <a:cs typeface="Times New Roman" panose="02020603050405020304" pitchFamily="18" charset="0"/>
              </a:rPr>
              <a:t>, 2.5</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 5 mg/day)</a:t>
            </a:r>
            <a:endParaRPr lang="fa-IR"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Most studies find that bone mass increases</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20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82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lang="en-US" sz="4000" b="1" dirty="0">
                <a:solidFill>
                  <a:srgbClr val="FF0000"/>
                </a:solidFill>
                <a:latin typeface="Times New Roman" panose="02020603050405020304" pitchFamily="18" charset="0"/>
                <a:cs typeface="Times New Roman" panose="02020603050405020304" pitchFamily="18" charset="0"/>
              </a:rPr>
              <a:t>SERMs</a:t>
            </a:r>
          </a:p>
        </p:txBody>
      </p:sp>
      <p:sp>
        <p:nvSpPr>
          <p:cNvPr id="6" name="Content Placeholder 5"/>
          <p:cNvSpPr>
            <a:spLocks noGrp="1"/>
          </p:cNvSpPr>
          <p:nvPr>
            <p:ph idx="1"/>
          </p:nvPr>
        </p:nvSpPr>
        <p:spPr>
          <a:xfrm>
            <a:off x="304800" y="990600"/>
            <a:ext cx="8610600" cy="5334000"/>
          </a:xfrm>
        </p:spPr>
        <p:txBody>
          <a:bodyPr>
            <a:normAutofit/>
          </a:bodyPr>
          <a:lstStyle/>
          <a:p>
            <a:r>
              <a:rPr lang="en-US" sz="1800" dirty="0">
                <a:latin typeface="Times New Roman" panose="02020603050405020304" pitchFamily="18" charset="0"/>
                <a:cs typeface="Times New Roman" panose="02020603050405020304" pitchFamily="18" charset="0"/>
              </a:rPr>
              <a:t>Tamoxifen, the first available SERM</a:t>
            </a:r>
            <a:r>
              <a:rPr lang="fa-IR" sz="1800" dirty="0">
                <a:latin typeface="Times New Roman" panose="02020603050405020304" pitchFamily="18"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increase in bone density of the spine over 2</a:t>
            </a:r>
            <a:r>
              <a:rPr lang="fa-I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years, with no effect on radial bone density</a:t>
            </a:r>
            <a:endParaRPr lang="fa-IR"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45% reduction at</a:t>
            </a:r>
            <a:r>
              <a:rPr lang="fa-I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hip and 29% at the spine</a:t>
            </a:r>
            <a:endParaRPr lang="fa-IR"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no change occurred in the risk</a:t>
            </a:r>
            <a:r>
              <a:rPr lang="fa-I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of ischemic heart disease</a:t>
            </a:r>
            <a:endParaRPr lang="fa-IR" sz="1800" dirty="0">
              <a:latin typeface="Times New Roman" panose="02020603050405020304" pitchFamily="18" charset="0"/>
              <a:cs typeface="Times New Roman" panose="02020603050405020304" pitchFamily="18" charset="0"/>
            </a:endParaRPr>
          </a:p>
          <a:p>
            <a:endParaRPr lang="fa-IR"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Raloxifene approved by the (FDA) for the prevention and treatment of</a:t>
            </a:r>
            <a:r>
              <a:rPr lang="fa-I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osteoporosis</a:t>
            </a:r>
            <a:endParaRPr lang="fa-IR"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increased BMD in the lumbar</a:t>
            </a:r>
            <a:r>
              <a:rPr lang="fa-I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spine by 2.4%, in the total hip by 2.4%</a:t>
            </a:r>
            <a:endParaRPr lang="fa-IR"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 higher risk for venous thromboembolism,</a:t>
            </a:r>
            <a:r>
              <a:rPr lang="fa-I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leg cramps, and hot flushes than those given the placebo</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21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6446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lang="en-US" sz="4000" dirty="0">
                <a:solidFill>
                  <a:srgbClr val="FF0000"/>
                </a:solidFill>
                <a:latin typeface="Times New Roman" panose="02020603050405020304" pitchFamily="18" charset="0"/>
                <a:cs typeface="Times New Roman" panose="02020603050405020304" pitchFamily="18" charset="0"/>
              </a:rPr>
              <a:t>Calcitonin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04800" y="914400"/>
            <a:ext cx="8610600" cy="5257800"/>
          </a:xfrm>
        </p:spPr>
        <p:txBody>
          <a:bodyPr>
            <a:normAutofit fontScale="70000" lnSpcReduction="20000"/>
          </a:bodyPr>
          <a:lstStyle/>
          <a:p>
            <a:r>
              <a:rPr lang="en-US" sz="3200" dirty="0">
                <a:solidFill>
                  <a:srgbClr val="000000"/>
                </a:solidFill>
                <a:latin typeface="Times New Roman" panose="02020603050405020304" pitchFamily="18" charset="0"/>
                <a:cs typeface="Times New Roman" panose="02020603050405020304" pitchFamily="18" charset="0"/>
              </a:rPr>
              <a:t>parenteral calcitonin : FDA </a:t>
            </a:r>
            <a:r>
              <a:rPr lang="en-US" sz="3200" dirty="0" err="1">
                <a:solidFill>
                  <a:srgbClr val="000000"/>
                </a:solidFill>
                <a:latin typeface="Times New Roman" panose="02020603050405020304" pitchFamily="18" charset="0"/>
                <a:cs typeface="Times New Roman" panose="02020603050405020304" pitchFamily="18" charset="0"/>
              </a:rPr>
              <a:t>approvrd</a:t>
            </a:r>
            <a:r>
              <a:rPr lang="en-US" sz="3200" dirty="0">
                <a:solidFill>
                  <a:srgbClr val="000000"/>
                </a:solidFill>
                <a:latin typeface="Times New Roman" panose="02020603050405020304" pitchFamily="18" charset="0"/>
                <a:cs typeface="Times New Roman" panose="02020603050405020304" pitchFamily="18" charset="0"/>
              </a:rPr>
              <a:t> for the treatment of osteoporosis in 1984</a:t>
            </a:r>
          </a:p>
          <a:p>
            <a:r>
              <a:rPr lang="en-US" sz="3200" dirty="0">
                <a:solidFill>
                  <a:srgbClr val="000000"/>
                </a:solidFill>
                <a:latin typeface="Times New Roman" panose="02020603050405020304" pitchFamily="18" charset="0"/>
                <a:cs typeface="Times New Roman" panose="02020603050405020304" pitchFamily="18" charset="0"/>
              </a:rPr>
              <a:t>calcitonin in a nasal spray for the treatment of post-menopausal osteoporosis in 1995.</a:t>
            </a:r>
          </a:p>
          <a:p>
            <a:r>
              <a:rPr lang="en-US" sz="3200" dirty="0">
                <a:solidFill>
                  <a:srgbClr val="000000"/>
                </a:solidFill>
                <a:latin typeface="Times New Roman" panose="02020603050405020304" pitchFamily="18" charset="0"/>
                <a:cs typeface="Times New Roman" panose="02020603050405020304" pitchFamily="18" charset="0"/>
              </a:rPr>
              <a:t> Parenteral calcitonin (100 IU administered subcutaneously or intramuscularly three times a week or daily) : a small increase in bone mass in the spine and, in some instances, the forearm, particularly in patients with a high bone turnover.</a:t>
            </a:r>
            <a:endParaRPr lang="en-US" sz="800" dirty="0">
              <a:solidFill>
                <a:srgbClr val="0081AD"/>
              </a:solidFill>
              <a:latin typeface="Times New Roman" panose="02020603050405020304" pitchFamily="18" charset="0"/>
              <a:cs typeface="Times New Roman" panose="02020603050405020304" pitchFamily="18" charset="0"/>
            </a:endParaRPr>
          </a:p>
          <a:p>
            <a:r>
              <a:rPr lang="en-US" sz="3200" dirty="0">
                <a:solidFill>
                  <a:srgbClr val="000000"/>
                </a:solidFill>
                <a:latin typeface="Times New Roman" panose="02020603050405020304" pitchFamily="18" charset="0"/>
                <a:cs typeface="Times New Roman" panose="02020603050405020304" pitchFamily="18" charset="0"/>
              </a:rPr>
              <a:t>Nasal spray calcitonin : approximately 40% as potent as the parenterally administered drug (e.g., 50 to 100 IU of injectable calcitonin is comparable with 200 IU of nasal spray calcitonin) :</a:t>
            </a:r>
            <a:r>
              <a:rPr lang="en-US" dirty="0">
                <a:latin typeface="Times New Roman" panose="02020603050405020304" pitchFamily="18" charset="0"/>
                <a:cs typeface="Times New Roman" panose="02020603050405020304" pitchFamily="18" charset="0"/>
              </a:rPr>
              <a:t>(one spray) daily</a:t>
            </a:r>
            <a:endParaRPr lang="en-US"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22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850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lang="en-US" sz="4000" dirty="0">
                <a:solidFill>
                  <a:srgbClr val="FF0000"/>
                </a:solidFill>
                <a:latin typeface="Times New Roman" panose="02020603050405020304" pitchFamily="18" charset="0"/>
                <a:cs typeface="Times New Roman" panose="02020603050405020304" pitchFamily="18" charset="0"/>
              </a:rPr>
              <a:t>Calcitonin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990600"/>
            <a:ext cx="8610600" cy="5486400"/>
          </a:xfrm>
        </p:spPr>
        <p:txBody>
          <a:bodyPr/>
          <a:lstStyle/>
          <a:p>
            <a:r>
              <a:rPr lang="en-US" dirty="0">
                <a:latin typeface="Times New Roman" panose="02020603050405020304" pitchFamily="18" charset="0"/>
                <a:cs typeface="Times New Roman" panose="02020603050405020304" pitchFamily="18" charset="0"/>
              </a:rPr>
              <a:t>also obtain a beneficial analgesic response in the presence of osteoporotic fractures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Recently, calcitonin nasal spray was removed from use in Europe because of a concern that it may increase the risk of prostate cancer in men, but at this time it is still on formularies in the United States</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23</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747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lang="en-US" sz="4000" dirty="0">
                <a:solidFill>
                  <a:srgbClr val="FF0000"/>
                </a:solidFill>
                <a:latin typeface="Times New Roman" panose="02020603050405020304" pitchFamily="18" charset="0"/>
                <a:cs typeface="Times New Roman" panose="02020603050405020304" pitchFamily="18" charset="0"/>
              </a:rPr>
              <a:t>Calcitonin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04800" y="990600"/>
            <a:ext cx="8610600" cy="5334000"/>
          </a:xfrm>
        </p:spPr>
        <p:txBody>
          <a:bodyPr/>
          <a:lstStyle/>
          <a:p>
            <a:r>
              <a:rPr lang="en-US" dirty="0">
                <a:latin typeface="Times New Roman" panose="02020603050405020304" pitchFamily="18" charset="0"/>
                <a:cs typeface="Times New Roman" panose="02020603050405020304" pitchFamily="18" charset="0"/>
              </a:rPr>
              <a:t>with preexisting vertebral fractures showed only a modest effect on spinal bone mass, but a 33% reduction in the incidence of new vertebral fractures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 effect of calcitonin on nonvertebral or hip fracture</a:t>
            </a:r>
            <a:endParaRPr lang="en-US"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24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6079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04800" y="914400"/>
            <a:ext cx="8610600" cy="5410200"/>
          </a:xfrm>
        </p:spPr>
        <p:txBody>
          <a:bodyPr>
            <a:normAutofit/>
          </a:bodyPr>
          <a:lstStyle/>
          <a:p>
            <a:pPr>
              <a:lnSpc>
                <a:spcPct val="150000"/>
              </a:lnSpc>
              <a:buNone/>
            </a:pPr>
            <a:endParaRPr lang="en-US" sz="27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must be taken on an empty stomach because gastrointestinal absorption is less than 10%</a:t>
            </a:r>
          </a:p>
          <a:p>
            <a:pPr algn="l"/>
            <a:r>
              <a:rPr lang="en-US" sz="1800" b="0" i="0" u="none" strike="noStrike" baseline="0" dirty="0">
                <a:latin typeface="Times New Roman" panose="02020603050405020304" pitchFamily="18" charset="0"/>
                <a:cs typeface="Times New Roman" panose="02020603050405020304" pitchFamily="18" charset="0"/>
              </a:rPr>
              <a:t>should be stopped in patients who develop upper gastrointestinal complaints or who are unable to be upright after taking\</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25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3678298"/>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 :</a:t>
            </a:r>
            <a:r>
              <a:rPr lang="en-US" sz="3200" dirty="0">
                <a:solidFill>
                  <a:srgbClr val="FF0000"/>
                </a:solidFill>
                <a:latin typeface="Times New Roman" panose="02020603050405020304" pitchFamily="18" charset="0"/>
                <a:cs typeface="Times New Roman" panose="02020603050405020304" pitchFamily="18" charset="0"/>
              </a:rPr>
              <a:t> Alendronate</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686800" cy="5257800"/>
          </a:xfrm>
        </p:spPr>
        <p:txBody>
          <a:bodyPr>
            <a:noAutofit/>
          </a:bodyPr>
          <a:lstStyle/>
          <a:p>
            <a:r>
              <a:rPr lang="en-US" dirty="0">
                <a:latin typeface="Times New Roman" panose="02020603050405020304" pitchFamily="18" charset="0"/>
                <a:cs typeface="Times New Roman" panose="02020603050405020304" pitchFamily="18" charset="0"/>
              </a:rPr>
              <a:t>Alendronate :A once-a-week preparation of alendronate (70 mg) is the most commonly used dose for the treatment of osteoporosis </a:t>
            </a:r>
          </a:p>
          <a:p>
            <a:r>
              <a:rPr lang="en-US" dirty="0">
                <a:latin typeface="Times New Roman" panose="02020603050405020304" pitchFamily="18" charset="0"/>
                <a:cs typeface="Times New Roman" panose="02020603050405020304" pitchFamily="18" charset="0"/>
              </a:rPr>
              <a:t>Doses of bisphosphonates greater than 100 mg typically have higher bioavailability</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8.8% and 7.8% increase in bone density in the spine and femoral trochanter, respectively but did not reduce the incidence of clinical fractures in women who had low bone mass but not osteoporosis(without fracture)</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26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53602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04800" y="152400"/>
            <a:ext cx="8610600" cy="5410200"/>
          </a:xfrm>
        </p:spPr>
        <p:txBody>
          <a:bodyPr>
            <a:normAutofit/>
          </a:bodyPr>
          <a:lstStyle/>
          <a:p>
            <a:pPr>
              <a:lnSpc>
                <a:spcPct val="150000"/>
              </a:lnSpc>
              <a:buNone/>
            </a:pPr>
            <a:endParaRPr lang="en-US" sz="2700" dirty="0">
              <a:latin typeface="Times New Roman" panose="02020603050405020304" pitchFamily="18" charset="0"/>
              <a:cs typeface="Times New Roman" panose="02020603050405020304" pitchFamily="18" charset="0"/>
            </a:endParaRPr>
          </a:p>
          <a:p>
            <a:pPr algn="l"/>
            <a:r>
              <a:rPr lang="en-US" sz="2800" b="0" i="0" u="none" strike="noStrike" baseline="0" dirty="0">
                <a:latin typeface="Times New Roman" panose="02020603050405020304" pitchFamily="18" charset="0"/>
                <a:cs typeface="Times New Roman" panose="02020603050405020304" pitchFamily="18" charset="0"/>
              </a:rPr>
              <a:t>For alendronate, approximately 50% of the dose is retained in the skeleton</a:t>
            </a:r>
          </a:p>
          <a:p>
            <a:pPr algn="l"/>
            <a:r>
              <a:rPr lang="en-US" sz="2800" b="0" i="0" u="none" strike="noStrike" baseline="0" dirty="0">
                <a:latin typeface="Times New Roman" panose="02020603050405020304" pitchFamily="18" charset="0"/>
                <a:cs typeface="Times New Roman" panose="02020603050405020304" pitchFamily="18" charset="0"/>
              </a:rPr>
              <a:t>Patients with impaired renal function and creatinine clearance (&lt;30 mL/ min) retain a greater amount of the dose in the skeleton. This could reduce turnover to a degree that would impair the ability to repair microdamage</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27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566915"/>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04800" y="990600"/>
            <a:ext cx="8763000" cy="5410200"/>
          </a:xfrm>
        </p:spPr>
        <p:txBody>
          <a:bodyPr>
            <a:noAutofit/>
          </a:bodyPr>
          <a:lstStyle/>
          <a:p>
            <a:r>
              <a:rPr lang="en-US" sz="2400" dirty="0">
                <a:latin typeface="Times New Roman" panose="02020603050405020304" pitchFamily="18" charset="0"/>
                <a:cs typeface="Times New Roman" panose="02020603050405020304" pitchFamily="18" charset="0"/>
              </a:rPr>
              <a:t>Zoledronic acid</a:t>
            </a:r>
          </a:p>
          <a:p>
            <a:r>
              <a:rPr lang="en-US" sz="2400" dirty="0">
                <a:latin typeface="Times New Roman" panose="02020603050405020304" pitchFamily="18" charset="0"/>
                <a:cs typeface="Times New Roman" panose="02020603050405020304" pitchFamily="18" charset="0"/>
              </a:rPr>
              <a:t>approved for :</a:t>
            </a: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treatment and prevention of post-menopausal osteoporosis (5 mg once a year)</a:t>
            </a: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 osteoporosis in men (5 mg once a year)</a:t>
            </a: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prevention and treatment of glucocorticoid-induced osteoporosis (5 mg once a year)</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28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803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 :</a:t>
            </a:r>
            <a:r>
              <a:rPr lang="en-US" sz="4000" dirty="0">
                <a:solidFill>
                  <a:srgbClr val="FF0000"/>
                </a:solidFill>
                <a:latin typeface="Times New Roman" panose="02020603050405020304" pitchFamily="18" charset="0"/>
                <a:cs typeface="Times New Roman" panose="02020603050405020304" pitchFamily="18" charset="0"/>
              </a:rPr>
              <a:t> Zoledronic acid</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686800" cy="5257800"/>
          </a:xfrm>
        </p:spPr>
        <p:txBody>
          <a:bodyPr>
            <a:noAutofit/>
          </a:bodyPr>
          <a:lstStyle/>
          <a:p>
            <a:r>
              <a:rPr lang="en-US" sz="2800" dirty="0">
                <a:latin typeface="Times New Roman" panose="02020603050405020304" pitchFamily="18" charset="0"/>
                <a:cs typeface="Times New Roman" panose="02020603050405020304" pitchFamily="18" charset="0"/>
              </a:rPr>
              <a:t>Zoledronic acid is the only bisphosphonate studied among patients with recent hip fracture, in whom it was able to successfully reduce the rate of subsequent clinical fractures by 35%, and there was a nearly 30% reduced overall mortality in those patients who received zoledronic acid versus placebo</a:t>
            </a:r>
            <a:endParaRPr lang="en-US"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2506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685800"/>
          </a:xfrm>
        </p:spPr>
        <p:txBody>
          <a:bodyPr>
            <a:noAutofit/>
          </a:bodyPr>
          <a:lstStyle/>
          <a:p>
            <a:r>
              <a:rPr lang="en-US" sz="4400" b="1" i="0" u="none" strike="noStrike" baseline="0" dirty="0">
                <a:solidFill>
                  <a:srgbClr val="FF0000"/>
                </a:solidFill>
                <a:latin typeface="Times New Roman" panose="02020603050405020304" pitchFamily="18" charset="0"/>
                <a:cs typeface="Times New Roman" panose="02020603050405020304" pitchFamily="18" charset="0"/>
              </a:rPr>
              <a:t>NONPHARMACOLOGIC APPROACHES</a:t>
            </a:r>
            <a:endParaRPr lang="en-US" sz="4400" b="1" dirty="0">
              <a:solidFill>
                <a:srgbClr val="C00000"/>
              </a:solidFill>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896A754E-0BDD-45E1-911F-28ADA1A24E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280037"/>
            <a:ext cx="6629400" cy="4511163"/>
          </a:xfrm>
        </p:spPr>
      </p:pic>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812090016"/>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Bisphosphonates :Zoledronic acid</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295400"/>
            <a:ext cx="8686800" cy="5257800"/>
          </a:xfrm>
        </p:spPr>
        <p:txBody>
          <a:bodyPr>
            <a:noAutofit/>
          </a:bodyPr>
          <a:lstStyle/>
          <a:p>
            <a:pPr lvl="0">
              <a:buClr>
                <a:srgbClr val="0BD0D9"/>
              </a:buClr>
            </a:pPr>
            <a:r>
              <a:rPr lang="en-US" dirty="0">
                <a:solidFill>
                  <a:prstClr val="black"/>
                </a:solidFill>
                <a:latin typeface="Times New Roman" panose="02020603050405020304" pitchFamily="18" charset="0"/>
                <a:cs typeface="Times New Roman" panose="02020603050405020304" pitchFamily="18" charset="0"/>
              </a:rPr>
              <a:t>Adverse effects :</a:t>
            </a:r>
          </a:p>
          <a:p>
            <a:pPr lvl="0">
              <a:buClr>
                <a:srgbClr val="0BD0D9"/>
              </a:buClr>
            </a:pPr>
            <a:r>
              <a:rPr lang="en-US" dirty="0">
                <a:solidFill>
                  <a:prstClr val="black"/>
                </a:solidFill>
                <a:latin typeface="Times New Roman" panose="02020603050405020304" pitchFamily="18" charset="0"/>
                <a:cs typeface="Times New Roman" panose="02020603050405020304" pitchFamily="18" charset="0"/>
              </a:rPr>
              <a:t>include arthralgias and myalgias; however, these adverse events tend to be less frequent with subsequent infusions</a:t>
            </a:r>
          </a:p>
          <a:p>
            <a:r>
              <a:rPr lang="en-US" dirty="0">
                <a:latin typeface="Times New Roman" panose="02020603050405020304" pitchFamily="18" charset="0"/>
                <a:cs typeface="Times New Roman" panose="02020603050405020304" pitchFamily="18" charset="0"/>
              </a:rPr>
              <a:t>symptoms generally resolving within 3 days of dosing but possibly lasting up to 7 to 14 days. An acute-phase reaction is more likely to occur in patients who have not previously been exposed to bisphosphonates and is less likely to recur with subsequent  dosing &amp; are attenuated with acetaminophen and may be more common in younger individuals</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30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7608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 :</a:t>
            </a:r>
            <a:r>
              <a:rPr lang="en-US" sz="4000" dirty="0">
                <a:solidFill>
                  <a:srgbClr val="FF0000"/>
                </a:solidFill>
                <a:latin typeface="Times New Roman" panose="02020603050405020304" pitchFamily="18" charset="0"/>
                <a:cs typeface="Times New Roman" panose="02020603050405020304" pitchFamily="18" charset="0"/>
              </a:rPr>
              <a:t> Zoledronic acid</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686800" cy="5257800"/>
          </a:xfrm>
        </p:spPr>
        <p:txBody>
          <a:bodyPr>
            <a:noAutofit/>
          </a:bodyPr>
          <a:lstStyle/>
          <a:p>
            <a:r>
              <a:rPr lang="en-US" sz="2400" dirty="0">
                <a:solidFill>
                  <a:prstClr val="black"/>
                </a:solidFill>
                <a:latin typeface="Times New Roman" panose="02020603050405020304" pitchFamily="18" charset="0"/>
                <a:cs typeface="Times New Roman" panose="02020603050405020304" pitchFamily="18" charset="0"/>
              </a:rPr>
              <a:t>both serum calcium and 25-OHD levels should be monitored and deficiencies should be restored to normal levels before treatment</a:t>
            </a:r>
          </a:p>
          <a:p>
            <a:r>
              <a:rPr lang="en-US" sz="2400" dirty="0">
                <a:latin typeface="Times New Roman" panose="02020603050405020304" pitchFamily="18" charset="0"/>
                <a:cs typeface="Times New Roman" panose="02020603050405020304" pitchFamily="18" charset="0"/>
              </a:rPr>
              <a:t>patients should be monitored for hypocalcemia. Both serum creatinine and calcium should be measured before each infusion because the drug is contraindicated if creatinine clearance is less than 35 mL/min</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27215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pPr algn="l"/>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 : side effects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686800" cy="5257800"/>
          </a:xfrm>
        </p:spPr>
        <p:txBody>
          <a:bodyPr>
            <a:no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definition of ONJ is usually an area of exposed alveolar </a:t>
            </a:r>
            <a:r>
              <a:rPr lang="en-US" sz="2400" dirty="0" err="1">
                <a:latin typeface="Times New Roman" panose="02020603050405020304" pitchFamily="18" charset="0"/>
                <a:cs typeface="Times New Roman" panose="02020603050405020304" pitchFamily="18" charset="0"/>
              </a:rPr>
              <a:t>bonein</a:t>
            </a:r>
            <a:r>
              <a:rPr lang="en-US" sz="2400" dirty="0">
                <a:latin typeface="Times New Roman" panose="02020603050405020304" pitchFamily="18" charset="0"/>
                <a:cs typeface="Times New Roman" panose="02020603050405020304" pitchFamily="18" charset="0"/>
              </a:rPr>
              <a:t> the mandible or maxilla that does not heal within 8 weeks. Recently ONJ without bone exposure has been reported</a:t>
            </a:r>
            <a:endParaRPr lang="en-US" sz="3200" dirty="0">
              <a:solidFill>
                <a:prstClr val="black"/>
              </a:solidFill>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32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929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914400"/>
            <a:ext cx="8686800" cy="5257800"/>
          </a:xfrm>
        </p:spPr>
        <p:txBody>
          <a:bodyPr>
            <a:noAutofit/>
          </a:bodyPr>
          <a:lstStyle/>
          <a:p>
            <a:r>
              <a:rPr lang="en-US" sz="1800" dirty="0">
                <a:latin typeface="Times New Roman" panose="02020603050405020304" pitchFamily="18" charset="0"/>
                <a:cs typeface="Times New Roman" panose="02020603050405020304" pitchFamily="18" charset="0"/>
              </a:rPr>
              <a:t>1% to 15% in oncology patients taking high-dose IV bisphosphonates. In the osteoporosis patient population, the incidence of ONJ is estimated at 0.001% to 0.01%, marginally higher than in the general population</a:t>
            </a:r>
          </a:p>
          <a:p>
            <a:r>
              <a:rPr lang="en-US" sz="1800" dirty="0">
                <a:latin typeface="Times New Roman" panose="02020603050405020304" pitchFamily="18" charset="0"/>
                <a:cs typeface="Times New Roman" panose="02020603050405020304" pitchFamily="18" charset="0"/>
              </a:rPr>
              <a:t>Risk factors:</a:t>
            </a:r>
          </a:p>
          <a:p>
            <a:r>
              <a:rPr lang="en-US" sz="1800" dirty="0">
                <a:latin typeface="Times New Roman" panose="02020603050405020304" pitchFamily="18" charset="0"/>
                <a:cs typeface="Times New Roman" panose="02020603050405020304" pitchFamily="18" charset="0"/>
              </a:rPr>
              <a:t>glucocorticoid use</a:t>
            </a:r>
          </a:p>
          <a:p>
            <a:r>
              <a:rPr lang="en-US" sz="1800" dirty="0">
                <a:latin typeface="Times New Roman" panose="02020603050405020304" pitchFamily="18" charset="0"/>
                <a:cs typeface="Times New Roman" panose="02020603050405020304" pitchFamily="18" charset="0"/>
              </a:rPr>
              <a:t>tooth </a:t>
            </a:r>
            <a:r>
              <a:rPr lang="en-US" sz="1800" dirty="0" err="1">
                <a:latin typeface="Times New Roman" panose="02020603050405020304" pitchFamily="18" charset="0"/>
                <a:cs typeface="Times New Roman" panose="02020603050405020304" pitchFamily="18" charset="0"/>
              </a:rPr>
              <a:t>extraction,dental</a:t>
            </a:r>
            <a:r>
              <a:rPr lang="en-US" sz="1800" dirty="0">
                <a:latin typeface="Times New Roman" panose="02020603050405020304" pitchFamily="18" charset="0"/>
                <a:cs typeface="Times New Roman" panose="02020603050405020304" pitchFamily="18" charset="0"/>
              </a:rPr>
              <a:t> implants, or bony surgery</a:t>
            </a:r>
          </a:p>
          <a:p>
            <a:r>
              <a:rPr lang="en-US" sz="1800" dirty="0">
                <a:latin typeface="Times New Roman" panose="02020603050405020304" pitchFamily="18" charset="0"/>
                <a:cs typeface="Times New Roman" panose="02020603050405020304" pitchFamily="18" charset="0"/>
              </a:rPr>
              <a:t>poor oral hygiene</a:t>
            </a:r>
          </a:p>
          <a:p>
            <a:r>
              <a:rPr lang="en-US" sz="1800" dirty="0">
                <a:latin typeface="Times New Roman" panose="02020603050405020304" pitchFamily="18" charset="0"/>
                <a:cs typeface="Times New Roman" panose="02020603050405020304" pitchFamily="18" charset="0"/>
              </a:rPr>
              <a:t>chronic inflammation</a:t>
            </a:r>
          </a:p>
          <a:p>
            <a:r>
              <a:rPr lang="en-US" sz="1800" dirty="0">
                <a:latin typeface="Times New Roman" panose="02020603050405020304" pitchFamily="18" charset="0"/>
                <a:cs typeface="Times New Roman" panose="02020603050405020304" pitchFamily="18" charset="0"/>
              </a:rPr>
              <a:t>diabetes mellitus,</a:t>
            </a:r>
          </a:p>
          <a:p>
            <a:r>
              <a:rPr lang="en-US" sz="1800" dirty="0">
                <a:latin typeface="Times New Roman" panose="02020603050405020304" pitchFamily="18" charset="0"/>
                <a:cs typeface="Times New Roman" panose="02020603050405020304" pitchFamily="18" charset="0"/>
              </a:rPr>
              <a:t>ill-fitting dentures</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083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pPr algn="l"/>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 : side effects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686800" cy="5257800"/>
          </a:xfrm>
        </p:spPr>
        <p:txBody>
          <a:bodyPr>
            <a:noAutofit/>
          </a:bodyPr>
          <a:lstStyle/>
          <a:p>
            <a:r>
              <a:rPr lang="en-US" sz="2400" dirty="0">
                <a:latin typeface="Times New Roman" panose="02020603050405020304" pitchFamily="18" charset="0"/>
                <a:cs typeface="Times New Roman" panose="02020603050405020304" pitchFamily="18" charset="0"/>
              </a:rPr>
              <a:t>It is prudent to do an oral examination and withhold therapy for patients with poor dental hygiene and those planning oral surgery. </a:t>
            </a:r>
          </a:p>
          <a:p>
            <a:r>
              <a:rPr lang="en-US" sz="2400" dirty="0">
                <a:latin typeface="Times New Roman" panose="02020603050405020304" pitchFamily="18" charset="0"/>
                <a:cs typeface="Times New Roman" panose="02020603050405020304" pitchFamily="18" charset="0"/>
              </a:rPr>
              <a:t>Interruption of treatment with bisphosphonates is recommended until the mouth is fully healed. Restarting anti-resorptive drug therapy should be considered based on an individual patient’s benefit and risk</a:t>
            </a:r>
          </a:p>
          <a:p>
            <a:endParaRPr lang="en-US"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34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118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pPr algn="l"/>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 : side effects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686800" cy="5257800"/>
          </a:xfrm>
        </p:spPr>
        <p:txBody>
          <a:bodyPr>
            <a:noAutofit/>
          </a:bodyPr>
          <a:lstStyle/>
          <a:p>
            <a:r>
              <a:rPr lang="en-US" dirty="0">
                <a:latin typeface="Times New Roman" panose="02020603050405020304" pitchFamily="18" charset="0"/>
                <a:cs typeface="Times New Roman" panose="02020603050405020304" pitchFamily="18" charset="0"/>
              </a:rPr>
              <a:t>bisphosphonate discontinuation antecedent to invasive dental procedures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short break in therapy before dental work less meaningful in terms of a detrimental effect on osteoporosis risk in most settings</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35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091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5344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 : side effects</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686800" cy="5257800"/>
          </a:xfrm>
        </p:spPr>
        <p:txBody>
          <a:bodyPr>
            <a:noAutofit/>
          </a:bodyPr>
          <a:lstStyle/>
          <a:p>
            <a:r>
              <a:rPr lang="en-US" dirty="0">
                <a:solidFill>
                  <a:srgbClr val="000000"/>
                </a:solidFill>
                <a:latin typeface="Times New Roman" panose="02020603050405020304" pitchFamily="18" charset="0"/>
                <a:cs typeface="Times New Roman" panose="02020603050405020304" pitchFamily="18" charset="0"/>
              </a:rPr>
              <a:t>“Atypical” subtrochanteric fractures of the femur have been associated with long-term bisphosphonate use.</a:t>
            </a:r>
            <a:r>
              <a:rPr lang="en-US" sz="500" dirty="0">
                <a:solidFill>
                  <a:srgbClr val="0081AD"/>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The incidence after 8 years of therapy is estimated to be 1 in 1000 patient-years with no or few cases described in the first 3 years.</a:t>
            </a:r>
          </a:p>
          <a:p>
            <a:r>
              <a:rPr lang="en-US" dirty="0">
                <a:latin typeface="Times New Roman" panose="02020603050405020304" pitchFamily="18" charset="0"/>
                <a:cs typeface="Times New Roman" panose="02020603050405020304" pitchFamily="18" charset="0"/>
              </a:rPr>
              <a:t>defined as a transverse fracture </a:t>
            </a:r>
          </a:p>
          <a:p>
            <a:r>
              <a:rPr lang="en-US" dirty="0">
                <a:latin typeface="Times New Roman" panose="02020603050405020304" pitchFamily="18" charset="0"/>
                <a:cs typeface="Times New Roman" panose="02020603050405020304" pitchFamily="18" charset="0"/>
              </a:rPr>
              <a:t>patients often have a localized periosteal reaction on the lateral cortex and have prodromal symptoms such as a dull or aching pain in the thigh</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36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668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5344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 : side effects</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686800" cy="5257800"/>
          </a:xfrm>
        </p:spPr>
        <p:txBody>
          <a:bodyPr>
            <a:noAutofit/>
          </a:bodyPr>
          <a:lstStyle/>
          <a:p>
            <a:r>
              <a:rPr lang="en-US" sz="2400" dirty="0">
                <a:latin typeface="Times New Roman" panose="02020603050405020304" pitchFamily="18" charset="0"/>
                <a:cs typeface="Times New Roman" panose="02020603050405020304" pitchFamily="18" charset="0"/>
              </a:rPr>
              <a:t>Intramedullary nail placement is necessary for completed </a:t>
            </a:r>
            <a:r>
              <a:rPr lang="en-US" sz="2400">
                <a:latin typeface="Times New Roman" panose="02020603050405020304" pitchFamily="18" charset="0"/>
                <a:cs typeface="Times New Roman" panose="02020603050405020304" pitchFamily="18" charset="0"/>
              </a:rPr>
              <a:t>fractures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Bisphosphonate discontinuation is necessary if this adverse effect occurs</a:t>
            </a:r>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37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132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5344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 : side effects</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686800" cy="5257800"/>
          </a:xfrm>
        </p:spPr>
        <p:txBody>
          <a:bodyPr>
            <a:noAutofit/>
          </a:bodyPr>
          <a:lstStyle/>
          <a:p>
            <a:r>
              <a:rPr lang="en-US" sz="2400" dirty="0">
                <a:latin typeface="Times New Roman" panose="02020603050405020304" pitchFamily="18" charset="0"/>
                <a:cs typeface="Times New Roman" panose="02020603050405020304" pitchFamily="18" charset="0"/>
              </a:rPr>
              <a:t>Atrial Fibrillation</a:t>
            </a:r>
          </a:p>
          <a:p>
            <a:r>
              <a:rPr lang="en-US" sz="2400" i="1" dirty="0">
                <a:latin typeface="Times New Roman" panose="02020603050405020304" pitchFamily="18" charset="0"/>
                <a:cs typeface="Times New Roman" panose="02020603050405020304" pitchFamily="18" charset="0"/>
              </a:rPr>
              <a:t>Uveitis</a:t>
            </a:r>
          </a:p>
          <a:p>
            <a:r>
              <a:rPr lang="en-US" sz="2400" i="1" dirty="0">
                <a:latin typeface="Times New Roman" panose="02020603050405020304" pitchFamily="18" charset="0"/>
                <a:cs typeface="Times New Roman" panose="02020603050405020304" pitchFamily="18" charset="0"/>
              </a:rPr>
              <a:t>Fracture Nonunion </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38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821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Bisphosphonates : side effects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762000"/>
            <a:ext cx="8686800" cy="5257800"/>
          </a:xfrm>
        </p:spPr>
        <p:txBody>
          <a:bodyPr>
            <a:noAutofit/>
          </a:bodyPr>
          <a:lstStyle/>
          <a:p>
            <a:r>
              <a:rPr lang="en-US" sz="32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Drug holidays in patients with long-term bisphosphonate therapy : after 5 years of oral bisphosphonate or 3 years of IV bisphosphonate treatment, reassessment of risk should be reviewed. In women at high risk, such as those with low hip T-scores or high fracture risk scores or with previous major osteoporotic fracture, including those who fracture on therapy, continuation of treatment for up to 10 years of oral, and 6 years of IV bisphosphonate, therapy should be considered</a:t>
            </a:r>
          </a:p>
          <a:p>
            <a:r>
              <a:rPr lang="en-US" dirty="0">
                <a:latin typeface="Times New Roman" panose="02020603050405020304" pitchFamily="18" charset="0"/>
                <a:cs typeface="Times New Roman" panose="02020603050405020304" pitchFamily="18" charset="0"/>
              </a:rPr>
              <a:t>The implications of discontinuation of denosumab are very different from those for discontinuation of a bisphosphonate</a:t>
            </a:r>
            <a:endParaRPr lang="en-US" sz="3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39</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92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rmAutofit fontScale="90000"/>
          </a:bodyPr>
          <a:lstStyle/>
          <a:p>
            <a:r>
              <a:rPr lang="en-US" sz="4800" b="1" dirty="0">
                <a:solidFill>
                  <a:srgbClr val="FF0000"/>
                </a:solidFill>
                <a:latin typeface="Times New Roman" panose="02020603050405020304" pitchFamily="18" charset="0"/>
                <a:cs typeface="Times New Roman" panose="02020603050405020304" pitchFamily="18" charset="0"/>
              </a:rPr>
              <a:t>Calcium and Sodium Effects</a:t>
            </a:r>
          </a:p>
        </p:txBody>
      </p:sp>
      <p:sp>
        <p:nvSpPr>
          <p:cNvPr id="3" name="Content Placeholder 2"/>
          <p:cNvSpPr>
            <a:spLocks noGrp="1"/>
          </p:cNvSpPr>
          <p:nvPr>
            <p:ph idx="1"/>
          </p:nvPr>
        </p:nvSpPr>
        <p:spPr>
          <a:xfrm>
            <a:off x="304800" y="1219200"/>
            <a:ext cx="8686800" cy="5181600"/>
          </a:xfrm>
        </p:spPr>
        <p:txBody>
          <a:bodyPr>
            <a:normAutofit/>
          </a:bodyPr>
          <a:lstStyle/>
          <a:p>
            <a:r>
              <a:rPr lang="en-US" dirty="0"/>
              <a:t>263 participants. Lumbar spine density was mentioned in three articles. Although the heterogeneity of lumbar vertebral density is moderate, the analysis of swimmers to </a:t>
            </a:r>
            <a:r>
              <a:rPr lang="en-US" dirty="0" err="1"/>
              <a:t>nonswimmers</a:t>
            </a:r>
            <a:r>
              <a:rPr lang="en-US" dirty="0"/>
              <a:t> shows that the lumbar vertebral density in swimmers is improved [heterogeneity: chi</a:t>
            </a:r>
            <a:r>
              <a:rPr lang="en-US" baseline="30000" dirty="0"/>
              <a:t>2</a:t>
            </a:r>
            <a:r>
              <a:rPr lang="en-US" dirty="0"/>
              <a:t> = 5.16, df = 2 (</a:t>
            </a:r>
            <a:r>
              <a:rPr lang="en-US" i="1" dirty="0"/>
              <a:t>P</a:t>
            </a:r>
            <a:r>
              <a:rPr lang="en-US" dirty="0"/>
              <a:t> = 0.08); </a:t>
            </a:r>
            <a:r>
              <a:rPr lang="en-US" i="1" dirty="0"/>
              <a:t>I</a:t>
            </a:r>
            <a:r>
              <a:rPr lang="en-US" dirty="0"/>
              <a:t> </a:t>
            </a:r>
            <a:r>
              <a:rPr lang="en-US" baseline="30000" dirty="0"/>
              <a:t>2</a:t>
            </a:r>
            <a:r>
              <a:rPr lang="en-US" dirty="0"/>
              <a:t> = 61%]. We analyzed the following heterogeneous subgroups: subgroup 1 (3-6 hours) and subgroup 2 (&lt;3 hours). The BMD in subgroup 1 was significantly higher than that in the placebo, while no effect on BMD was found in subgroup 2 [heterogeneity: chi</a:t>
            </a:r>
            <a:r>
              <a:rPr lang="en-US" baseline="30000" dirty="0"/>
              <a:t>2</a:t>
            </a:r>
            <a:r>
              <a:rPr lang="en-US" dirty="0"/>
              <a:t> = 0.15, df = 3 (</a:t>
            </a:r>
            <a:r>
              <a:rPr lang="en-US" i="1" dirty="0"/>
              <a:t>P</a:t>
            </a:r>
            <a:r>
              <a:rPr lang="en-US" dirty="0"/>
              <a:t> = 0.70); </a:t>
            </a:r>
            <a:r>
              <a:rPr lang="en-US" i="1" dirty="0"/>
              <a:t>I</a:t>
            </a:r>
            <a:r>
              <a:rPr lang="en-US" dirty="0"/>
              <a:t> </a:t>
            </a:r>
            <a:r>
              <a:rPr lang="en-US" baseline="30000" dirty="0"/>
              <a:t>2</a:t>
            </a:r>
            <a:r>
              <a:rPr lang="en-US" dirty="0"/>
              <a:t> = 0%]</a:t>
            </a:r>
            <a:endParaRPr lang="en-US" sz="3600" dirty="0"/>
          </a:p>
        </p:txBody>
      </p:sp>
      <p:sp>
        <p:nvSpPr>
          <p:cNvPr id="4" name="Footer Placeholder 3"/>
          <p:cNvSpPr>
            <a:spLocks noGrp="1"/>
          </p:cNvSpPr>
          <p:nvPr>
            <p:ph type="ftr" sz="quarter" idx="11"/>
          </p:nvPr>
        </p:nvSpPr>
        <p:spPr/>
        <p:txBody>
          <a:bodyPr/>
          <a:lstStyle/>
          <a:p>
            <a:r>
              <a:rPr lang="en-US"/>
              <a:t>SCL &amp; VASCULITIS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7" name="Picture 6">
            <a:extLst>
              <a:ext uri="{FF2B5EF4-FFF2-40B4-BE49-F238E27FC236}">
                <a16:creationId xmlns:a16="http://schemas.microsoft.com/office/drawing/2014/main" id="{74F7E796-F7D9-4D9E-B950-868189A3B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TextBox 5">
            <a:extLst>
              <a:ext uri="{FF2B5EF4-FFF2-40B4-BE49-F238E27FC236}">
                <a16:creationId xmlns:a16="http://schemas.microsoft.com/office/drawing/2014/main" id="{01BEBE98-5CE8-41AE-BDDF-5B3AB35E0F98}"/>
              </a:ext>
            </a:extLst>
          </p:cNvPr>
          <p:cNvSpPr txBox="1"/>
          <p:nvPr/>
        </p:nvSpPr>
        <p:spPr>
          <a:xfrm>
            <a:off x="5867400" y="3886200"/>
            <a:ext cx="3352800" cy="369332"/>
          </a:xfrm>
          <a:prstGeom prst="rect">
            <a:avLst/>
          </a:prstGeom>
          <a:noFill/>
        </p:spPr>
        <p:txBody>
          <a:bodyPr wrap="square" rtlCol="0">
            <a:spAutoFit/>
          </a:bodyPr>
          <a:lstStyle/>
          <a:p>
            <a:r>
              <a:rPr lang="en-US" dirty="0" err="1"/>
              <a:t>Yalin</a:t>
            </a:r>
            <a:r>
              <a:rPr lang="en-US" dirty="0"/>
              <a:t> et al, Meta-Analysis, 2020</a:t>
            </a:r>
          </a:p>
        </p:txBody>
      </p:sp>
    </p:spTree>
    <p:extLst>
      <p:ext uri="{BB962C8B-B14F-4D97-AF65-F5344CB8AC3E}">
        <p14:creationId xmlns:p14="http://schemas.microsoft.com/office/powerpoint/2010/main" val="26554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DRUG HOLIDAY</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7811EC9-1761-40A9-AADE-187797008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045076"/>
          </a:xfrm>
          <a:prstGeom prst="rect">
            <a:avLst/>
          </a:prstGeom>
        </p:spPr>
      </p:pic>
    </p:spTree>
    <p:extLst>
      <p:ext uri="{BB962C8B-B14F-4D97-AF65-F5344CB8AC3E}">
        <p14:creationId xmlns:p14="http://schemas.microsoft.com/office/powerpoint/2010/main" val="309949552"/>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776"/>
            <a:ext cx="84963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RANK Ligand Inhibitor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Denosomab</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686800" cy="5257800"/>
          </a:xfrm>
        </p:spPr>
        <p:txBody>
          <a:bodyPr>
            <a:noAutofit/>
          </a:bodyPr>
          <a:lstStyle/>
          <a:p>
            <a:r>
              <a:rPr lang="en-US" sz="2400" dirty="0">
                <a:latin typeface="Times New Roman" panose="02020603050405020304" pitchFamily="18" charset="0"/>
                <a:cs typeface="Times New Roman" panose="02020603050405020304" pitchFamily="18" charset="0"/>
              </a:rPr>
              <a:t>a monoclonal antibody that is directed against RANKL</a:t>
            </a:r>
            <a:endParaRPr lang="fa-IR" sz="2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(60 mg subcutaneously</a:t>
            </a:r>
            <a:r>
              <a:rPr lang="fa-I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every 6 months)</a:t>
            </a:r>
            <a:endParaRPr lang="fa-I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CTX-1 is suppressed by</a:t>
            </a:r>
            <a:r>
              <a:rPr lang="fa-I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nearly 90% a few weeks after each injection;</a:t>
            </a:r>
            <a:r>
              <a:rPr lang="fa-I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however, the suppression of bone turnover is transient, and</a:t>
            </a:r>
            <a:r>
              <a:rPr lang="fa-I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bone turnover and bone density return to baseline levels rapidly</a:t>
            </a:r>
            <a:r>
              <a:rPr lang="fa-I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if the injections of denosumab are discontinued</a:t>
            </a:r>
            <a:r>
              <a:rPr lang="fa-IR"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serum calcium and 25-OHD should be checked</a:t>
            </a:r>
            <a:r>
              <a:rPr lang="fa-I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 replaced if needed</a:t>
            </a:r>
          </a:p>
          <a:p>
            <a:r>
              <a:rPr lang="en-US" sz="1800" dirty="0">
                <a:latin typeface="Times New Roman" panose="02020603050405020304" pitchFamily="18" charset="0"/>
                <a:cs typeface="Times New Roman" panose="02020603050405020304" pitchFamily="18" charset="0"/>
              </a:rPr>
              <a:t>adverse events of skin infection</a:t>
            </a:r>
            <a:r>
              <a:rPr lang="fa-I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requiring hospitalization</a:t>
            </a:r>
          </a:p>
          <a:p>
            <a:endParaRPr lang="fa-IR" sz="16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cs typeface="+mj-cs"/>
              </a:rPr>
              <a:pPr/>
              <a:t>41</a:t>
            </a:fld>
            <a:endParaRPr lang="en-US">
              <a:cs typeface="+mj-cs"/>
            </a:endParaRPr>
          </a:p>
        </p:txBody>
      </p:sp>
    </p:spTree>
    <p:extLst>
      <p:ext uri="{BB962C8B-B14F-4D97-AF65-F5344CB8AC3E}">
        <p14:creationId xmlns:p14="http://schemas.microsoft.com/office/powerpoint/2010/main" val="36341687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Parathyroid Hormone</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686800" cy="5257800"/>
          </a:xfrm>
        </p:spPr>
        <p:txBody>
          <a:bodyPr>
            <a:noAutofit/>
          </a:bodyPr>
          <a:lstStyle/>
          <a:p>
            <a:r>
              <a:rPr lang="en-US" sz="1800" dirty="0" err="1">
                <a:latin typeface="Times New Roman" panose="02020603050405020304" pitchFamily="18" charset="0"/>
                <a:cs typeface="Times New Roman" panose="02020603050405020304" pitchFamily="18" charset="0"/>
              </a:rPr>
              <a:t>Forteo</a:t>
            </a:r>
            <a:r>
              <a:rPr lang="en-US" sz="1800" dirty="0">
                <a:latin typeface="Times New Roman" panose="02020603050405020304" pitchFamily="18" charset="0"/>
                <a:cs typeface="Times New Roman" panose="02020603050405020304" pitchFamily="18" charset="0"/>
              </a:rPr>
              <a:t> is given as a  subcutaneous injection daily for 18 to 24 months</a:t>
            </a:r>
          </a:p>
          <a:p>
            <a:r>
              <a:rPr lang="en-US" sz="1800" dirty="0">
                <a:latin typeface="Times New Roman" panose="02020603050405020304" pitchFamily="18" charset="0"/>
                <a:cs typeface="Times New Roman" panose="02020603050405020304" pitchFamily="18" charset="0"/>
              </a:rPr>
              <a:t>experience headache, nausea, and flushing with initiation of treatment, but these adverse effects generally become less severe after a few weeks</a:t>
            </a:r>
          </a:p>
          <a:p>
            <a:r>
              <a:rPr lang="en-US" sz="1800" dirty="0">
                <a:latin typeface="Times New Roman" panose="02020603050405020304" pitchFamily="18" charset="0"/>
                <a:cs typeface="Times New Roman" panose="02020603050405020304" pitchFamily="18" charset="0"/>
              </a:rPr>
              <a:t>two studies found that the combination of PTH and alendronate was less effective in stimulating bone gain at the lumbar spine in both </a:t>
            </a:r>
            <a:r>
              <a:rPr lang="en-US" sz="1800" dirty="0" err="1">
                <a:latin typeface="Times New Roman" panose="02020603050405020304" pitchFamily="18" charset="0"/>
                <a:cs typeface="Times New Roman" panose="02020603050405020304" pitchFamily="18" charset="0"/>
              </a:rPr>
              <a:t>osteopenic</a:t>
            </a:r>
            <a:r>
              <a:rPr lang="en-US" sz="1800" dirty="0">
                <a:latin typeface="Times New Roman" panose="02020603050405020304" pitchFamily="18" charset="0"/>
                <a:cs typeface="Times New Roman" panose="02020603050405020304" pitchFamily="18" charset="0"/>
              </a:rPr>
              <a:t> women and men over 1 to 1.5 years</a:t>
            </a:r>
          </a:p>
          <a:p>
            <a:r>
              <a:rPr lang="en-US" sz="1800" dirty="0">
                <a:latin typeface="Times New Roman" panose="02020603050405020304" pitchFamily="18" charset="0"/>
                <a:cs typeface="Times New Roman" panose="02020603050405020304" pitchFamily="18" charset="0"/>
              </a:rPr>
              <a:t>in a recent study of denosumab alone, or a combination of PTH and denosumab for 1 year ,combination treatment increased lumbar spine BMD</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90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Parathyroid Hormone</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686800" cy="5257800"/>
          </a:xfrm>
        </p:spPr>
        <p:txBody>
          <a:bodyPr>
            <a:noAutofit/>
          </a:bodyPr>
          <a:lstStyle/>
          <a:p>
            <a:r>
              <a:rPr lang="en-US" sz="2800" dirty="0">
                <a:latin typeface="Times New Roman" panose="02020603050405020304" pitchFamily="18" charset="0"/>
                <a:cs typeface="Times New Roman" panose="02020603050405020304" pitchFamily="18" charset="0"/>
              </a:rPr>
              <a:t>although PTH is an effective monotherapy for increasing bone mass, especially in the spine, the gain in BMD should be maintained with a potent anti-resorptive agent for a number of years</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859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534400" cy="685800"/>
          </a:xfrm>
        </p:spPr>
        <p:txBody>
          <a:bodyPr>
            <a:no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Parathyroid Hormone</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914400"/>
            <a:ext cx="8686800" cy="5257800"/>
          </a:xfrm>
        </p:spPr>
        <p:txBody>
          <a:bodyPr>
            <a:noAutofit/>
          </a:bodyPr>
          <a:lstStyle/>
          <a:p>
            <a:r>
              <a:rPr lang="en-US" sz="1800" dirty="0">
                <a:latin typeface="Times New Roman" panose="02020603050405020304" pitchFamily="18" charset="0"/>
                <a:cs typeface="Times New Roman" panose="02020603050405020304" pitchFamily="18" charset="0"/>
              </a:rPr>
              <a:t>Patients with one or more of the following characteristics are appropriate for TPTD therapy:</a:t>
            </a:r>
          </a:p>
          <a:p>
            <a:pPr marL="0" indent="0">
              <a:buNone/>
            </a:pPr>
            <a:r>
              <a:rPr lang="en-US" sz="1800" dirty="0">
                <a:latin typeface="Times New Roman" panose="02020603050405020304" pitchFamily="18" charset="0"/>
                <a:cs typeface="Times New Roman" panose="02020603050405020304" pitchFamily="18" charset="0"/>
              </a:rPr>
              <a:t>  ■ Those who have a significant decline in BMD during antiresorptive therapy</a:t>
            </a:r>
          </a:p>
          <a:p>
            <a:pPr marL="0" indent="0">
              <a:buNone/>
            </a:pPr>
            <a:r>
              <a:rPr lang="en-US" sz="1800" dirty="0">
                <a:latin typeface="Times New Roman" panose="02020603050405020304" pitchFamily="18" charset="0"/>
                <a:cs typeface="Times New Roman" panose="02020603050405020304" pitchFamily="18" charset="0"/>
              </a:rPr>
              <a:t>  ■ Those who are unable to take antiresorptive agents because of side effects</a:t>
            </a:r>
          </a:p>
          <a:p>
            <a:pPr marL="0" indent="0">
              <a:buNone/>
            </a:pPr>
            <a:r>
              <a:rPr lang="en-US" sz="1800" dirty="0">
                <a:latin typeface="Times New Roman" panose="02020603050405020304" pitchFamily="18" charset="0"/>
                <a:cs typeface="Times New Roman" panose="02020603050405020304" pitchFamily="18" charset="0"/>
              </a:rPr>
              <a:t>  ■ Those who sustain a fragility fracture during antiresorptive therapy</a:t>
            </a:r>
          </a:p>
          <a:p>
            <a:pPr marL="0" indent="0">
              <a:buNone/>
            </a:pPr>
            <a:r>
              <a:rPr lang="en-US" sz="1800" dirty="0">
                <a:latin typeface="Times New Roman" panose="02020603050405020304" pitchFamily="18" charset="0"/>
                <a:cs typeface="Times New Roman" panose="02020603050405020304" pitchFamily="18" charset="0"/>
              </a:rPr>
              <a:t>  ■ Those who have multiple clinical risk factors for fracture</a:t>
            </a:r>
          </a:p>
          <a:p>
            <a:pPr marL="0" indent="0">
              <a:buNone/>
            </a:pPr>
            <a:r>
              <a:rPr lang="en-US" sz="1800" dirty="0">
                <a:latin typeface="Times New Roman" panose="02020603050405020304" pitchFamily="18" charset="0"/>
                <a:cs typeface="Times New Roman" panose="02020603050405020304" pitchFamily="18" charset="0"/>
              </a:rPr>
              <a:t>  ■ Patients who are treatment naive and at high risk for fracture</a:t>
            </a:r>
            <a:endParaRPr lang="en-US" sz="1800" i="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44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3107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8000"/>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47647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rmAutofit fontScale="90000"/>
          </a:bodyPr>
          <a:lstStyle/>
          <a:p>
            <a:r>
              <a:rPr lang="en-US" sz="3200" b="1" dirty="0">
                <a:solidFill>
                  <a:srgbClr val="FF0000"/>
                </a:solidFill>
                <a:latin typeface="Times New Roman" panose="02020603050405020304" pitchFamily="18" charset="0"/>
                <a:cs typeface="Times New Roman" panose="02020603050405020304" pitchFamily="18" charset="0"/>
              </a:rPr>
              <a:t>weight-bearing vs. non weight-bearing ?</a:t>
            </a:r>
          </a:p>
        </p:txBody>
      </p:sp>
      <p:sp>
        <p:nvSpPr>
          <p:cNvPr id="3" name="Content Placeholder 2"/>
          <p:cNvSpPr>
            <a:spLocks noGrp="1"/>
          </p:cNvSpPr>
          <p:nvPr>
            <p:ph idx="1"/>
          </p:nvPr>
        </p:nvSpPr>
        <p:spPr>
          <a:xfrm>
            <a:off x="304800" y="1219200"/>
            <a:ext cx="8686800" cy="5181600"/>
          </a:xfrm>
        </p:spPr>
        <p:txBody>
          <a:bodyPr>
            <a:normAutofit/>
          </a:bodyPr>
          <a:lstStyle/>
          <a:p>
            <a:r>
              <a:rPr lang="en-US" dirty="0">
                <a:latin typeface="Times New Roman" panose="02020603050405020304" pitchFamily="18" charset="0"/>
                <a:cs typeface="Times New Roman" panose="02020603050405020304" pitchFamily="18" charset="0"/>
              </a:rPr>
              <a:t>263 participants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Lumbar spine density was mentioned in three articles. </a:t>
            </a:r>
          </a:p>
          <a:p>
            <a:r>
              <a:rPr lang="en-US" dirty="0">
                <a:latin typeface="Times New Roman" panose="02020603050405020304" pitchFamily="18" charset="0"/>
                <a:cs typeface="Times New Roman" panose="02020603050405020304" pitchFamily="18" charset="0"/>
              </a:rPr>
              <a:t>the analysis of swimmers to </a:t>
            </a:r>
            <a:r>
              <a:rPr lang="en-US" dirty="0" err="1">
                <a:latin typeface="Times New Roman" panose="02020603050405020304" pitchFamily="18" charset="0"/>
                <a:cs typeface="Times New Roman" panose="02020603050405020304" pitchFamily="18" charset="0"/>
              </a:rPr>
              <a:t>nonswimmers</a:t>
            </a:r>
            <a:r>
              <a:rPr lang="en-US" dirty="0">
                <a:latin typeface="Times New Roman" panose="02020603050405020304" pitchFamily="18" charset="0"/>
                <a:cs typeface="Times New Roman" panose="02020603050405020304" pitchFamily="18" charset="0"/>
              </a:rPr>
              <a:t> shows that the lumbar vertebral density in swimmers is improved </a:t>
            </a:r>
          </a:p>
          <a:p>
            <a:r>
              <a:rPr lang="en-US" dirty="0">
                <a:latin typeface="Times New Roman" panose="02020603050405020304" pitchFamily="18" charset="0"/>
                <a:cs typeface="Times New Roman" panose="02020603050405020304" pitchFamily="18" charset="0"/>
              </a:rPr>
              <a:t>They analyzed the following heterogeneous subgroups: subgroup 1 (3-6 hours) and subgroup 2 (&lt;3 hours). The BMD in subgroup 1 was significantly higher than that in the placebo, while no effect on BMD was found in subgroup 2</a:t>
            </a:r>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rPr>
              <a:t>Sodium Effects</a:t>
            </a:r>
          </a:p>
        </p:txBody>
      </p:sp>
      <p:sp>
        <p:nvSpPr>
          <p:cNvPr id="3" name="Content Placeholder 2"/>
          <p:cNvSpPr>
            <a:spLocks noGrp="1"/>
          </p:cNvSpPr>
          <p:nvPr>
            <p:ph idx="1"/>
          </p:nvPr>
        </p:nvSpPr>
        <p:spPr>
          <a:xfrm>
            <a:off x="304800" y="914400"/>
            <a:ext cx="8686800" cy="5181600"/>
          </a:xfrm>
        </p:spPr>
        <p:txBody>
          <a:bodyPr>
            <a:noAutofit/>
          </a:bodyPr>
          <a:lstStyle/>
          <a:p>
            <a:r>
              <a:rPr lang="en-US" sz="3600" b="1" dirty="0">
                <a:solidFill>
                  <a:schemeClr val="accent6">
                    <a:lumMod val="75000"/>
                  </a:schemeClr>
                </a:solidFill>
                <a:latin typeface="Times New Roman" panose="02020603050405020304" pitchFamily="18" charset="0"/>
                <a:ea typeface="+mj-ea"/>
                <a:cs typeface="Times New Roman" panose="02020603050405020304" pitchFamily="18" charset="0"/>
              </a:rPr>
              <a:t>Sodium </a:t>
            </a:r>
          </a:p>
          <a:p>
            <a:r>
              <a:rPr lang="en-US" sz="2800" dirty="0">
                <a:latin typeface="Times New Roman" panose="02020603050405020304" pitchFamily="18" charset="0"/>
                <a:cs typeface="Times New Roman" panose="02020603050405020304" pitchFamily="18" charset="0"/>
              </a:rPr>
              <a:t>relationship between dietary sodium intake and </a:t>
            </a:r>
            <a:r>
              <a:rPr lang="en-US" sz="2800" dirty="0" err="1">
                <a:latin typeface="Times New Roman" panose="02020603050405020304" pitchFamily="18" charset="0"/>
                <a:cs typeface="Times New Roman" panose="02020603050405020304" pitchFamily="18" charset="0"/>
              </a:rPr>
              <a:t>calciuria</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On an average, urinary calcium increases by approximately 1 mmol (40 mg) for each 100 mmol (2300 mg) of sodium ingested</a:t>
            </a:r>
          </a:p>
          <a:p>
            <a:r>
              <a:rPr lang="en-US" sz="2800" dirty="0">
                <a:latin typeface="Times New Roman" panose="02020603050405020304" pitchFamily="18" charset="0"/>
                <a:cs typeface="Times New Roman" panose="02020603050405020304" pitchFamily="18" charset="0"/>
              </a:rPr>
              <a:t>One of the mechanisms is </a:t>
            </a:r>
            <a:r>
              <a:rPr lang="en-US" sz="1600" dirty="0">
                <a:latin typeface="Times New Roman" panose="02020603050405020304" pitchFamily="18" charset="0"/>
                <a:cs typeface="Times New Roman" panose="02020603050405020304" pitchFamily="18" charset="0"/>
              </a:rPr>
              <a:t>(PTH)</a:t>
            </a:r>
            <a:endParaRPr lang="en-US" sz="2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34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rPr>
              <a:t>Sodium Effects</a:t>
            </a:r>
          </a:p>
        </p:txBody>
      </p:sp>
      <p:sp>
        <p:nvSpPr>
          <p:cNvPr id="3" name="Content Placeholder 2"/>
          <p:cNvSpPr>
            <a:spLocks noGrp="1"/>
          </p:cNvSpPr>
          <p:nvPr>
            <p:ph idx="1"/>
          </p:nvPr>
        </p:nvSpPr>
        <p:spPr>
          <a:xfrm>
            <a:off x="304800" y="1219200"/>
            <a:ext cx="8686800" cy="5181600"/>
          </a:xfrm>
        </p:spPr>
        <p:txBody>
          <a:bodyPr>
            <a:normAutofit/>
          </a:bodyPr>
          <a:lstStyle/>
          <a:p>
            <a:r>
              <a:rPr lang="en-US" sz="4800" b="1" dirty="0">
                <a:solidFill>
                  <a:schemeClr val="accent6">
                    <a:lumMod val="75000"/>
                  </a:schemeClr>
                </a:solidFill>
                <a:latin typeface="Times New Roman" panose="02020603050405020304" pitchFamily="18" charset="0"/>
                <a:ea typeface="+mj-ea"/>
                <a:cs typeface="Times New Roman" panose="02020603050405020304" pitchFamily="18" charset="0"/>
              </a:rPr>
              <a:t>Sodium</a:t>
            </a:r>
            <a:r>
              <a:rPr lang="en-US" sz="4800" b="1" dirty="0">
                <a:solidFill>
                  <a:srgbClr val="FF0000"/>
                </a:solidFill>
                <a:latin typeface="Times New Roman" panose="02020603050405020304" pitchFamily="18" charset="0"/>
                <a:ea typeface="+mj-ea"/>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Mild hyponatremia, a common electrolyte abnormality in the elderly</a:t>
            </a:r>
          </a:p>
          <a:p>
            <a:r>
              <a:rPr lang="en-US" sz="3600" dirty="0">
                <a:latin typeface="Times New Roman" panose="02020603050405020304" pitchFamily="18" charset="0"/>
                <a:cs typeface="Times New Roman" panose="02020603050405020304" pitchFamily="18" charset="0"/>
              </a:rPr>
              <a:t>SSRI &amp; diuretic use</a:t>
            </a: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88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971800" y="6479020"/>
            <a:ext cx="3352800" cy="365125"/>
          </a:xfrm>
        </p:spPr>
        <p:txBody>
          <a:bodyPr/>
          <a:lstStyle/>
          <a:p>
            <a:r>
              <a:rPr lang="en-US" dirty="0"/>
              <a:t>SCL &amp; VASCULITIS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TextBox 3"/>
          <p:cNvSpPr txBox="1"/>
          <p:nvPr/>
        </p:nvSpPr>
        <p:spPr>
          <a:xfrm>
            <a:off x="0" y="0"/>
            <a:ext cx="9144000" cy="954107"/>
          </a:xfrm>
          <a:prstGeom prst="rect">
            <a:avLst/>
          </a:prstGeom>
          <a:noFill/>
        </p:spPr>
        <p:txBody>
          <a:bodyPr wrap="square" rtlCol="0">
            <a:spAutoFit/>
          </a:bodyPr>
          <a:lstStyle/>
          <a:p>
            <a:pPr algn="ctr"/>
            <a:r>
              <a:rPr lang="en-US" sz="2800" b="1" i="0" u="none" strike="noStrike" baseline="0" dirty="0">
                <a:latin typeface="Times New Roman" panose="02020603050405020304" pitchFamily="18" charset="0"/>
                <a:cs typeface="Times New Roman" panose="02020603050405020304" pitchFamily="18" charset="0"/>
              </a:rPr>
              <a:t>Calcium Requirements Recommended by the National Academy of Sciences (USA)</a:t>
            </a:r>
            <a:endParaRPr lang="en-US" sz="2800" b="1" dirty="0">
              <a:solidFill>
                <a:srgbClr val="7030A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A43B29D-96D7-4B98-8462-3ED2A2776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9520"/>
            <a:ext cx="9144000" cy="6095999"/>
          </a:xfrm>
          <a:prstGeom prst="rect">
            <a:avLst/>
          </a:prstGeom>
        </p:spPr>
      </p:pic>
    </p:spTree>
    <p:extLst>
      <p:ext uri="{BB962C8B-B14F-4D97-AF65-F5344CB8AC3E}">
        <p14:creationId xmlns:p14="http://schemas.microsoft.com/office/powerpoint/2010/main" val="171679264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Autofit/>
          </a:bodyPr>
          <a:lstStyle/>
          <a:p>
            <a:pPr>
              <a:lnSpc>
                <a:spcPct val="200000"/>
              </a:lnSpc>
            </a:pPr>
            <a:r>
              <a:rPr lang="en-US" sz="4400" b="1" dirty="0">
                <a:solidFill>
                  <a:srgbClr val="FF0000"/>
                </a:solidFill>
                <a:latin typeface="Times New Roman" panose="02020603050405020304" pitchFamily="18" charset="0"/>
                <a:cs typeface="Times New Roman" panose="02020603050405020304" pitchFamily="18" charset="0"/>
              </a:rPr>
              <a:t>Calcium</a:t>
            </a:r>
          </a:p>
        </p:txBody>
      </p:sp>
      <p:sp>
        <p:nvSpPr>
          <p:cNvPr id="3" name="Content Placeholder 2"/>
          <p:cNvSpPr>
            <a:spLocks noGrp="1"/>
          </p:cNvSpPr>
          <p:nvPr>
            <p:ph idx="1"/>
          </p:nvPr>
        </p:nvSpPr>
        <p:spPr>
          <a:xfrm>
            <a:off x="457200" y="990600"/>
            <a:ext cx="8229600" cy="5334000"/>
          </a:xfrm>
        </p:spPr>
        <p:txBody>
          <a:bodyPr>
            <a:noAutofit/>
          </a:bodyPr>
          <a:lstStyle/>
          <a:p>
            <a:endParaRPr lang="en-US" i="1" dirty="0">
              <a:latin typeface="Times New Roman" panose="02020603050405020304" pitchFamily="18" charset="0"/>
              <a:cs typeface="Times New Roman" panose="02020603050405020304" pitchFamily="18" charset="0"/>
            </a:endParaRPr>
          </a:p>
          <a:p>
            <a:pPr marL="0" indent="0">
              <a:buNone/>
            </a:pPr>
            <a:endParaRPr lang="en-US" sz="2800"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If you are elderly or taking a medicine that decreases</a:t>
            </a:r>
          </a:p>
          <a:p>
            <a:pPr marL="0" indent="0">
              <a:buNone/>
            </a:pPr>
            <a:r>
              <a:rPr lang="en-US" i="1" dirty="0">
                <a:latin typeface="Times New Roman" panose="02020603050405020304" pitchFamily="18" charset="0"/>
                <a:cs typeface="Times New Roman" panose="02020603050405020304" pitchFamily="18" charset="0"/>
              </a:rPr>
              <a:t>   gastric acid, you must take calcium citrate as a calcium</a:t>
            </a:r>
          </a:p>
          <a:p>
            <a:pPr marL="0" indent="0">
              <a:buNone/>
            </a:pPr>
            <a:r>
              <a:rPr lang="en-US" i="1" dirty="0">
                <a:latin typeface="Times New Roman" panose="02020603050405020304" pitchFamily="18" charset="0"/>
                <a:cs typeface="Times New Roman" panose="02020603050405020304" pitchFamily="18" charset="0"/>
              </a:rPr>
              <a:t>   supplement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200" dirty="0">
                <a:latin typeface="Times New Roman" panose="02020603050405020304" pitchFamily="18" charset="0"/>
                <a:cs typeface="Times New Roman" panose="02020603050405020304" pitchFamily="18" charset="0"/>
              </a:rPr>
              <a:t>Osteoporosis Treatment</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cs typeface="Times New Roman" panose="02020603050405020304" pitchFamily="18" charset="0"/>
              </a:rPr>
              <a:pPr/>
              <a:t>9</a:t>
            </a:fld>
            <a:endParaRPr lang="en-US">
              <a:latin typeface="Times New Roman" panose="02020603050405020304" pitchFamily="18" charset="0"/>
              <a:cs typeface="Times New Roman" panose="02020603050405020304" pitchFamily="18" charset="0"/>
            </a:endParaRPr>
          </a:p>
        </p:txBody>
      </p:sp>
      <p:sp>
        <p:nvSpPr>
          <p:cNvPr id="6" name="Action Button: Help 5">
            <a:hlinkClick r:id="" action="ppaction://noaction" highlightClick="1"/>
          </p:cNvPr>
          <p:cNvSpPr/>
          <p:nvPr/>
        </p:nvSpPr>
        <p:spPr>
          <a:xfrm>
            <a:off x="5918127" y="3581400"/>
            <a:ext cx="939873" cy="1752600"/>
          </a:xfrm>
          <a:prstGeom prst="actionButtonHelp">
            <a:avLst/>
          </a:prstGeom>
          <a:no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548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6940</TotalTime>
  <Words>2383</Words>
  <Application>Microsoft Office PowerPoint</Application>
  <PresentationFormat>On-screen Show (4:3)</PresentationFormat>
  <Paragraphs>264</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Times New Roman</vt:lpstr>
      <vt:lpstr>Tw Cen MT</vt:lpstr>
      <vt:lpstr>Wingdings</vt:lpstr>
      <vt:lpstr>Droplet</vt:lpstr>
      <vt:lpstr> Osteoporosis Treatment</vt:lpstr>
      <vt:lpstr>Osteoporosis treatment</vt:lpstr>
      <vt:lpstr>NONPHARMACOLOGIC APPROACHES</vt:lpstr>
      <vt:lpstr>Calcium and Sodium Effects</vt:lpstr>
      <vt:lpstr>weight-bearing vs. non weight-bearing ?</vt:lpstr>
      <vt:lpstr>Sodium Effects</vt:lpstr>
      <vt:lpstr>Sodium Effects</vt:lpstr>
      <vt:lpstr>PowerPoint Presentation</vt:lpstr>
      <vt:lpstr>Calcium</vt:lpstr>
      <vt:lpstr>Calcium</vt:lpstr>
      <vt:lpstr>Calcium</vt:lpstr>
      <vt:lpstr>Calcium</vt:lpstr>
      <vt:lpstr>Calcium</vt:lpstr>
      <vt:lpstr>Calcium</vt:lpstr>
      <vt:lpstr>VITAMIN D</vt:lpstr>
      <vt:lpstr>PowerPoint Presentation</vt:lpstr>
      <vt:lpstr>VITAMIN D</vt:lpstr>
      <vt:lpstr>PHARMACOLOGIC INTERVENTIONS</vt:lpstr>
      <vt:lpstr>HRT</vt:lpstr>
      <vt:lpstr>Testosterone</vt:lpstr>
      <vt:lpstr>SERMs</vt:lpstr>
      <vt:lpstr>Calcitonin</vt:lpstr>
      <vt:lpstr>Calcitonin</vt:lpstr>
      <vt:lpstr>Calcitonin</vt:lpstr>
      <vt:lpstr>Bisphosphonates</vt:lpstr>
      <vt:lpstr>Bisphosphonates : Alendronate</vt:lpstr>
      <vt:lpstr>Bisphosphonates</vt:lpstr>
      <vt:lpstr>Bisphosphonates</vt:lpstr>
      <vt:lpstr>Bisphosphonates : Zoledronic acid</vt:lpstr>
      <vt:lpstr> Bisphosphonates :Zoledronic acid</vt:lpstr>
      <vt:lpstr>Bisphosphonates : Zoledronic acid</vt:lpstr>
      <vt:lpstr>Bisphosphonates : side effects</vt:lpstr>
      <vt:lpstr>Bisphosphonates</vt:lpstr>
      <vt:lpstr>Bisphosphonates : side effects</vt:lpstr>
      <vt:lpstr>Bisphosphonates : side effects</vt:lpstr>
      <vt:lpstr>Bisphosphonates : side effects</vt:lpstr>
      <vt:lpstr>Bisphosphonates : side effects</vt:lpstr>
      <vt:lpstr>Bisphosphonates : side effects</vt:lpstr>
      <vt:lpstr>Bisphosphonates : side effects</vt:lpstr>
      <vt:lpstr>DRUG HOLIDAY</vt:lpstr>
      <vt:lpstr>RANK Ligand Inhibitor :Denosomab</vt:lpstr>
      <vt:lpstr>Parathyroid Hormone</vt:lpstr>
      <vt:lpstr>Parathyroid Hormone</vt:lpstr>
      <vt:lpstr>Parathyroid Hormone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SCL &amp; VASCULITIS</dc:title>
  <dc:creator>Farid</dc:creator>
  <cp:lastModifiedBy>User</cp:lastModifiedBy>
  <cp:revision>1505</cp:revision>
  <dcterms:created xsi:type="dcterms:W3CDTF">2006-08-16T00:00:00Z</dcterms:created>
  <dcterms:modified xsi:type="dcterms:W3CDTF">2021-05-27T03:13:41Z</dcterms:modified>
  <cp:contentStatus/>
</cp:coreProperties>
</file>